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457" r:id="rId3"/>
    <p:sldId id="438" r:id="rId4"/>
    <p:sldId id="442" r:id="rId5"/>
    <p:sldId id="443" r:id="rId6"/>
    <p:sldId id="453" r:id="rId7"/>
    <p:sldId id="444" r:id="rId8"/>
    <p:sldId id="450" r:id="rId9"/>
    <p:sldId id="449" r:id="rId10"/>
    <p:sldId id="446" r:id="rId11"/>
    <p:sldId id="447" r:id="rId12"/>
    <p:sldId id="448" r:id="rId13"/>
    <p:sldId id="451" r:id="rId14"/>
    <p:sldId id="412" r:id="rId15"/>
    <p:sldId id="398" r:id="rId16"/>
    <p:sldId id="417" r:id="rId17"/>
    <p:sldId id="418" r:id="rId18"/>
    <p:sldId id="455" r:id="rId19"/>
    <p:sldId id="436" r:id="rId20"/>
    <p:sldId id="435" r:id="rId21"/>
    <p:sldId id="408" r:id="rId22"/>
    <p:sldId id="419" r:id="rId23"/>
    <p:sldId id="413" r:id="rId24"/>
    <p:sldId id="421" r:id="rId25"/>
    <p:sldId id="409" r:id="rId26"/>
    <p:sldId id="454" r:id="rId27"/>
    <p:sldId id="420" r:id="rId28"/>
    <p:sldId id="384" r:id="rId29"/>
    <p:sldId id="452" r:id="rId30"/>
    <p:sldId id="405" r:id="rId31"/>
    <p:sldId id="386" r:id="rId32"/>
    <p:sldId id="387" r:id="rId33"/>
    <p:sldId id="415" r:id="rId34"/>
    <p:sldId id="461" r:id="rId35"/>
    <p:sldId id="459" r:id="rId36"/>
    <p:sldId id="460" r:id="rId37"/>
    <p:sldId id="286" r:id="rId38"/>
    <p:sldId id="458" r:id="rId39"/>
    <p:sldId id="463" r:id="rId40"/>
    <p:sldId id="462"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zel Seow" initials="HS" lastIdx="1" clrIdx="0">
    <p:extLst>
      <p:ext uri="{19B8F6BF-5375-455C-9EA6-DF929625EA0E}">
        <p15:presenceInfo xmlns:p15="http://schemas.microsoft.com/office/powerpoint/2012/main" userId="S-1-5-21-2052111302-1645522239-682003330-9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DD"/>
    <a:srgbClr val="FF3300"/>
    <a:srgbClr val="FF5050"/>
    <a:srgbClr val="F52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1806" autoAdjust="0"/>
  </p:normalViewPr>
  <p:slideViewPr>
    <p:cSldViewPr>
      <p:cViewPr varScale="1">
        <p:scale>
          <a:sx n="116" d="100"/>
          <a:sy n="116" d="100"/>
        </p:scale>
        <p:origin x="138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08"/>
    </p:cViewPr>
  </p:sorterViewPr>
  <p:notesViewPr>
    <p:cSldViewPr>
      <p:cViewPr varScale="1">
        <p:scale>
          <a:sx n="52" d="100"/>
          <a:sy n="52" d="100"/>
        </p:scale>
        <p:origin x="-2664"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066fa3fe129c847/&#25991;&#20214;/TRF%202015-16%20annaul%20per%20cpi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r>
              <a:rPr lang="en-US" altLang="zh-TW" sz="2000" dirty="0">
                <a:latin typeface="微軟正黑體" panose="020B0604030504040204" pitchFamily="34" charset="-120"/>
                <a:ea typeface="微軟正黑體" panose="020B0604030504040204" pitchFamily="34" charset="-120"/>
              </a:rPr>
              <a:t>2015-16</a:t>
            </a:r>
            <a:r>
              <a:rPr lang="zh-TW" altLang="en-US" sz="2000" dirty="0">
                <a:latin typeface="微軟正黑體" panose="020B0604030504040204" pitchFamily="34" charset="-120"/>
                <a:ea typeface="微軟正黑體" panose="020B0604030504040204" pitchFamily="34" charset="-120"/>
              </a:rPr>
              <a:t>每位社員平均捐贈年度基金</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zh-TW"/>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solidFill>
                <a:srgbClr val="00B050"/>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CFC3-4F43-ADB6-B6FEE84E88E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'[TRF 2015-16 annaul per cpita.xlsx]工作表2'!$B$2:$B$11</c:f>
              <c:strCache>
                <c:ptCount val="10"/>
                <c:pt idx="0">
                  <c:v>新加坡</c:v>
                </c:pt>
                <c:pt idx="1">
                  <c:v>香港</c:v>
                </c:pt>
                <c:pt idx="2">
                  <c:v>韓國</c:v>
                </c:pt>
                <c:pt idx="3">
                  <c:v>台灣</c:v>
                </c:pt>
                <c:pt idx="4">
                  <c:v>加拿大</c:v>
                </c:pt>
                <c:pt idx="5">
                  <c:v>泰國</c:v>
                </c:pt>
                <c:pt idx="6">
                  <c:v>日本</c:v>
                </c:pt>
                <c:pt idx="7">
                  <c:v>美國</c:v>
                </c:pt>
                <c:pt idx="8">
                  <c:v>澳洲</c:v>
                </c:pt>
                <c:pt idx="9">
                  <c:v>馬來西亞</c:v>
                </c:pt>
              </c:strCache>
            </c:strRef>
          </c:cat>
          <c:val>
            <c:numRef>
              <c:f>'[TRF 2015-16 annaul per cpita.xlsx]工作表2'!$C$2:$C$11</c:f>
              <c:numCache>
                <c:formatCode>"$"#,##0_);[Red]\("$"#,##0\)</c:formatCode>
                <c:ptCount val="10"/>
                <c:pt idx="0">
                  <c:v>344.21</c:v>
                </c:pt>
                <c:pt idx="1">
                  <c:v>258.87</c:v>
                </c:pt>
                <c:pt idx="2">
                  <c:v>206.49</c:v>
                </c:pt>
                <c:pt idx="3">
                  <c:v>157.11000000000001</c:v>
                </c:pt>
                <c:pt idx="4">
                  <c:v>153.53</c:v>
                </c:pt>
                <c:pt idx="5">
                  <c:v>152.65</c:v>
                </c:pt>
                <c:pt idx="6">
                  <c:v>136.33000000000001</c:v>
                </c:pt>
                <c:pt idx="7">
                  <c:v>132.94999999999999</c:v>
                </c:pt>
                <c:pt idx="8">
                  <c:v>125.75</c:v>
                </c:pt>
                <c:pt idx="9">
                  <c:v>107.41</c:v>
                </c:pt>
              </c:numCache>
            </c:numRef>
          </c:val>
          <c:extLst xmlns:c16r2="http://schemas.microsoft.com/office/drawing/2015/06/chart">
            <c:ext xmlns:c16="http://schemas.microsoft.com/office/drawing/2014/chart" uri="{C3380CC4-5D6E-409C-BE32-E72D297353CC}">
              <c16:uniqueId val="{00000002-CFC3-4F43-ADB6-B6FEE84E88E8}"/>
            </c:ext>
          </c:extLst>
        </c:ser>
        <c:dLbls>
          <c:dLblPos val="inEnd"/>
          <c:showLegendKey val="0"/>
          <c:showVal val="1"/>
          <c:showCatName val="0"/>
          <c:showSerName val="0"/>
          <c:showPercent val="0"/>
          <c:showBubbleSize val="0"/>
        </c:dLbls>
        <c:gapWidth val="29"/>
        <c:axId val="358906256"/>
        <c:axId val="357857168"/>
      </c:barChart>
      <c:catAx>
        <c:axId val="358906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effectLst/>
                <a:latin typeface="+mn-lt"/>
                <a:ea typeface="+mn-ea"/>
                <a:cs typeface="+mn-cs"/>
              </a:defRPr>
            </a:pPr>
            <a:endParaRPr lang="zh-TW"/>
          </a:p>
        </c:txPr>
        <c:crossAx val="357857168"/>
        <c:crosses val="autoZero"/>
        <c:auto val="1"/>
        <c:lblAlgn val="ctr"/>
        <c:lblOffset val="100"/>
        <c:noMultiLvlLbl val="0"/>
      </c:catAx>
      <c:valAx>
        <c:axId val="357857168"/>
        <c:scaling>
          <c:orientation val="minMax"/>
        </c:scaling>
        <c:delete val="1"/>
        <c:axPos val="l"/>
        <c:numFmt formatCode="&quot;$&quot;#,##0_);[Red]\(&quot;$&quot;#,##0\)" sourceLinked="1"/>
        <c:majorTickMark val="none"/>
        <c:minorTickMark val="none"/>
        <c:tickLblPos val="nextTo"/>
        <c:crossAx val="3589062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r>
              <a:rPr lang="en-US" b="1"/>
              <a:t>Top 10 Member Countries</a:t>
            </a:r>
          </a:p>
        </c:rich>
      </c:tx>
      <c:layout>
        <c:manualLayout>
          <c:xMode val="edge"/>
          <c:yMode val="edge"/>
          <c:x val="0.21306741384191549"/>
          <c:y val="1.086948222381293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endParaRPr lang="zh-TW"/>
        </a:p>
      </c:txPr>
    </c:title>
    <c:autoTitleDeleted val="0"/>
    <c:plotArea>
      <c:layout>
        <c:manualLayout>
          <c:layoutTarget val="inner"/>
          <c:xMode val="edge"/>
          <c:yMode val="edge"/>
          <c:x val="0.32200711278877903"/>
          <c:y val="0.12119897036722733"/>
          <c:w val="0.63501017658354575"/>
          <c:h val="0.87717633023144848"/>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l"/>
      <c:layout>
        <c:manualLayout>
          <c:xMode val="edge"/>
          <c:yMode val="edge"/>
          <c:x val="3.4677408635981295E-2"/>
          <c:y val="0.22042941079337741"/>
          <c:w val="1.4468619993658111E-2"/>
          <c:h val="9.9545799428539181E-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zh-TW"/>
        </a:p>
      </c:txPr>
    </c:legend>
    <c:plotVisOnly val="1"/>
    <c:dispBlanksAs val="gap"/>
    <c:showDLblsOverMax val="0"/>
  </c:chart>
  <c:spPr>
    <a:noFill/>
    <a:ln>
      <a:noFill/>
    </a:ln>
    <a:effectLst/>
  </c:spPr>
  <c:txPr>
    <a:bodyPr/>
    <a:lstStyle/>
    <a:p>
      <a:pPr>
        <a:defRPr>
          <a:solidFill>
            <a:schemeClr val="tx2"/>
          </a:solidFill>
          <a:latin typeface="Arial Narrow" panose="020B0606020202030204" pitchFamily="34" charset="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7319214408546"/>
          <c:y val="8.6230431105786334E-2"/>
          <c:w val="0.64266876640419945"/>
          <c:h val="0.85461272128218013"/>
        </c:manualLayout>
      </c:layout>
      <c:barChart>
        <c:barDir val="bar"/>
        <c:grouping val="clustered"/>
        <c:varyColors val="0"/>
        <c:ser>
          <c:idx val="0"/>
          <c:order val="0"/>
          <c:tx>
            <c:strRef>
              <c:f>Sheet1!$B$1</c:f>
              <c:strCache>
                <c:ptCount val="1"/>
                <c:pt idx="0">
                  <c:v>Total Members by Level</c:v>
                </c:pt>
              </c:strCache>
            </c:strRef>
          </c:tx>
          <c:spPr>
            <a:solidFill>
              <a:schemeClr val="accent1"/>
            </a:solidFill>
            <a:ln w="19050">
              <a:noFill/>
            </a:ln>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AC4B-4E23-8C10-9101FF098365}"/>
              </c:ext>
            </c:extLst>
          </c:dPt>
          <c:dPt>
            <c:idx val="1"/>
            <c:invertIfNegative val="0"/>
            <c:bubble3D val="0"/>
            <c:spPr>
              <a:solidFill>
                <a:srgbClr val="FFC00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AC4B-4E23-8C10-9101FF098365}"/>
              </c:ext>
            </c:extLst>
          </c:dPt>
          <c:dPt>
            <c:idx val="2"/>
            <c:invertIfNegative val="0"/>
            <c:bubble3D val="0"/>
            <c:spPr>
              <a:solidFill>
                <a:srgbClr val="0070C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AC4B-4E23-8C10-9101FF098365}"/>
              </c:ext>
            </c:extLst>
          </c:dPt>
          <c:dPt>
            <c:idx val="3"/>
            <c:invertIfNegative val="0"/>
            <c:bubble3D val="0"/>
            <c:spPr>
              <a:solidFill>
                <a:srgbClr val="C9DEE9"/>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AC4B-4E23-8C10-9101FF098365}"/>
              </c:ext>
            </c:extLst>
          </c:dPt>
          <c:dPt>
            <c:idx val="4"/>
            <c:invertIfNegative val="0"/>
            <c:bubble3D val="0"/>
            <c:spPr>
              <a:solidFill>
                <a:srgbClr val="687D9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AC4B-4E23-8C10-9101FF098365}"/>
              </c:ext>
            </c:extLst>
          </c:dPt>
          <c:dPt>
            <c:idx val="5"/>
            <c:invertIfNegative val="0"/>
            <c:bubble3D val="0"/>
            <c:spPr>
              <a:solidFill>
                <a:srgbClr val="0070C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B-AC4B-4E23-8C10-9101FF098365}"/>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95000"/>
                        </a:schemeClr>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3"/>
              <c:layout>
                <c:manualLayout>
                  <c:x val="-2.0018702594119074E-4"/>
                  <c:y val="0"/>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C4B-4E23-8C10-9101FF098365}"/>
                </c:ext>
                <c:ext xmlns:c15="http://schemas.microsoft.com/office/drawing/2012/chart" uri="{CE6537A1-D6FC-4f65-9D91-7224C49458BB}"/>
              </c:extLst>
            </c:dLbl>
            <c:dLbl>
              <c:idx val="4"/>
              <c:layout>
                <c:manualLayout>
                  <c:x val="2.1939768304823967E-3"/>
                  <c:y val="2.2222218333819658E-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C4B-4E23-8C10-9101FF098365}"/>
                </c:ext>
                <c:ext xmlns:c15="http://schemas.microsoft.com/office/drawing/2012/chart" uri="{CE6537A1-D6FC-4f65-9D91-7224C49458BB}"/>
              </c:extLst>
            </c:dLbl>
            <c:dLbl>
              <c:idx val="5"/>
              <c:layout>
                <c:manualLayout>
                  <c:x val="3.0250475156122724E-3"/>
                  <c:y val="-4.4444436667640131E-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C4B-4E23-8C10-9101FF0983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7458F"/>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cat>
            <c:strRef>
              <c:f>Sheet1!$A$2:$A$7</c:f>
              <c:strCache>
                <c:ptCount val="6"/>
                <c:pt idx="0">
                  <c:v>Trustees Circle
$250,000-$499,999</c:v>
                </c:pt>
                <c:pt idx="1">
                  <c:v>Chair’s Circle
$500,000-$999,999</c:v>
                </c:pt>
                <c:pt idx="2">
                  <c:v>Foundation Circle
$1,000,000-$2,499,999</c:v>
                </c:pt>
                <c:pt idx="3">
                  <c:v>Platinum Trustees Circle
$2,500,000-$4,999,999</c:v>
                </c:pt>
                <c:pt idx="4">
                  <c:v>Platinum Chair’s Circle
$5,000,000-$9,999,999</c:v>
                </c:pt>
                <c:pt idx="5">
                  <c:v>Platinum Foundation Circle
$10,000,000+</c:v>
                </c:pt>
              </c:strCache>
            </c:strRef>
          </c:cat>
          <c:val>
            <c:numRef>
              <c:f>Sheet1!$B$2:$B$7</c:f>
              <c:numCache>
                <c:formatCode>General</c:formatCode>
                <c:ptCount val="6"/>
                <c:pt idx="0">
                  <c:v>540</c:v>
                </c:pt>
                <c:pt idx="1">
                  <c:v>119</c:v>
                </c:pt>
                <c:pt idx="2">
                  <c:v>90</c:v>
                </c:pt>
                <c:pt idx="3">
                  <c:v>7</c:v>
                </c:pt>
                <c:pt idx="4">
                  <c:v>6</c:v>
                </c:pt>
                <c:pt idx="5">
                  <c:v>2</c:v>
                </c:pt>
              </c:numCache>
            </c:numRef>
          </c:val>
          <c:extLst xmlns:c16r2="http://schemas.microsoft.com/office/drawing/2015/06/chart">
            <c:ext xmlns:c16="http://schemas.microsoft.com/office/drawing/2014/chart" uri="{C3380CC4-5D6E-409C-BE32-E72D297353CC}">
              <c16:uniqueId val="{00000000-202A-4A53-A2A9-AF10ED8BBD64}"/>
            </c:ext>
          </c:extLst>
        </c:ser>
        <c:dLbls>
          <c:showLegendKey val="0"/>
          <c:showVal val="0"/>
          <c:showCatName val="0"/>
          <c:showSerName val="0"/>
          <c:showPercent val="0"/>
          <c:showBubbleSize val="0"/>
        </c:dLbls>
        <c:gapWidth val="25"/>
        <c:overlap val="-79"/>
        <c:axId val="495245288"/>
        <c:axId val="495244896"/>
      </c:barChart>
      <c:valAx>
        <c:axId val="495244896"/>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495245288"/>
        <c:crosses val="autoZero"/>
        <c:crossBetween val="between"/>
      </c:valAx>
      <c:catAx>
        <c:axId val="4952452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Arial Narrow" panose="020B0606020202030204" pitchFamily="34" charset="0"/>
                <a:ea typeface="+mn-ea"/>
                <a:cs typeface="+mn-cs"/>
              </a:defRPr>
            </a:pPr>
            <a:endParaRPr lang="zh-TW"/>
          </a:p>
        </c:txPr>
        <c:crossAx val="4952448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80577427821522"/>
          <c:y val="4.3904286221559168E-2"/>
          <c:w val="0.56833493095971699"/>
          <c:h val="0.88604741792243569"/>
        </c:manualLayout>
      </c:layout>
      <c:doughnutChart>
        <c:varyColors val="1"/>
        <c:ser>
          <c:idx val="0"/>
          <c:order val="0"/>
          <c:tx>
            <c:strRef>
              <c:f>Sheet1!$B$1</c:f>
              <c:strCache>
                <c:ptCount val="1"/>
                <c:pt idx="0">
                  <c:v>Sales</c:v>
                </c:pt>
              </c:strCache>
            </c:strRef>
          </c:tx>
          <c:spPr>
            <a:ln w="28575">
              <a:solidFill>
                <a:schemeClr val="bg1"/>
              </a:solidFill>
            </a:ln>
            <a:effectLst/>
          </c:spPr>
          <c:dPt>
            <c:idx val="0"/>
            <c:bubble3D val="0"/>
            <c:spPr>
              <a:solidFill>
                <a:schemeClr val="accent1"/>
              </a:solidFill>
              <a:ln w="28575">
                <a:solidFill>
                  <a:schemeClr val="bg1"/>
                </a:solidFill>
              </a:ln>
              <a:effectLst/>
            </c:spPr>
            <c:extLst xmlns:c16r2="http://schemas.microsoft.com/office/drawing/2015/06/chart">
              <c:ext xmlns:c16="http://schemas.microsoft.com/office/drawing/2014/chart" uri="{C3380CC4-5D6E-409C-BE32-E72D297353CC}">
                <c16:uniqueId val="{00000001-8303-4C97-AF11-9B44DA28ECD5}"/>
              </c:ext>
            </c:extLst>
          </c:dPt>
          <c:dPt>
            <c:idx val="1"/>
            <c:bubble3D val="0"/>
            <c:spPr>
              <a:solidFill>
                <a:schemeClr val="accent2"/>
              </a:solidFill>
              <a:ln w="28575">
                <a:solidFill>
                  <a:schemeClr val="bg1"/>
                </a:solidFill>
              </a:ln>
              <a:effectLst/>
            </c:spPr>
            <c:extLst xmlns:c16r2="http://schemas.microsoft.com/office/drawing/2015/06/chart">
              <c:ext xmlns:c16="http://schemas.microsoft.com/office/drawing/2014/chart" uri="{C3380CC4-5D6E-409C-BE32-E72D297353CC}">
                <c16:uniqueId val="{00000003-8303-4C97-AF11-9B44DA28ECD5}"/>
              </c:ext>
            </c:extLst>
          </c:dPt>
          <c:dPt>
            <c:idx val="2"/>
            <c:bubble3D val="0"/>
            <c:spPr>
              <a:solidFill>
                <a:srgbClr val="C9DEE9"/>
              </a:solidFill>
              <a:ln w="28575">
                <a:solidFill>
                  <a:schemeClr val="bg1"/>
                </a:solidFill>
              </a:ln>
              <a:effectLst/>
            </c:spPr>
            <c:extLst xmlns:c16r2="http://schemas.microsoft.com/office/drawing/2015/06/chart">
              <c:ext xmlns:c16="http://schemas.microsoft.com/office/drawing/2014/chart" uri="{C3380CC4-5D6E-409C-BE32-E72D297353CC}">
                <c16:uniqueId val="{00000005-8303-4C97-AF11-9B44DA28ECD5}"/>
              </c:ext>
            </c:extLst>
          </c:dPt>
          <c:dPt>
            <c:idx val="3"/>
            <c:bubble3D val="0"/>
            <c:spPr>
              <a:solidFill>
                <a:srgbClr val="005DAA"/>
              </a:solidFill>
              <a:ln w="28575">
                <a:solidFill>
                  <a:schemeClr val="bg1"/>
                </a:solidFill>
              </a:ln>
              <a:effectLst/>
            </c:spPr>
            <c:extLst xmlns:c16r2="http://schemas.microsoft.com/office/drawing/2015/06/chart">
              <c:ext xmlns:c16="http://schemas.microsoft.com/office/drawing/2014/chart" uri="{C3380CC4-5D6E-409C-BE32-E72D297353CC}">
                <c16:uniqueId val="{00000007-8303-4C97-AF11-9B44DA28ECD5}"/>
              </c:ext>
            </c:extLst>
          </c:dPt>
          <c:dPt>
            <c:idx val="4"/>
            <c:bubble3D val="0"/>
            <c:spPr>
              <a:solidFill>
                <a:srgbClr val="9EA6B4"/>
              </a:solidFill>
              <a:ln w="28575">
                <a:solidFill>
                  <a:schemeClr val="bg1"/>
                </a:solidFill>
              </a:ln>
              <a:effectLst/>
            </c:spPr>
            <c:extLst xmlns:c16r2="http://schemas.microsoft.com/office/drawing/2015/06/chart">
              <c:ext xmlns:c16="http://schemas.microsoft.com/office/drawing/2014/chart" uri="{C3380CC4-5D6E-409C-BE32-E72D297353CC}">
                <c16:uniqueId val="{00000009-8303-4C97-AF11-9B44DA28ECD5}"/>
              </c:ext>
            </c:extLst>
          </c:dPt>
          <c:dPt>
            <c:idx val="5"/>
            <c:bubble3D val="0"/>
            <c:spPr>
              <a:solidFill>
                <a:schemeClr val="accent6"/>
              </a:solidFill>
              <a:ln w="28575">
                <a:solidFill>
                  <a:schemeClr val="bg1"/>
                </a:solidFill>
              </a:ln>
              <a:effectLst/>
            </c:spPr>
            <c:extLst xmlns:c16r2="http://schemas.microsoft.com/office/drawing/2015/06/chart">
              <c:ext xmlns:c16="http://schemas.microsoft.com/office/drawing/2014/chart" uri="{C3380CC4-5D6E-409C-BE32-E72D297353CC}">
                <c16:uniqueId val="{0000000B-8303-4C97-AF11-9B44DA28ECD5}"/>
              </c:ext>
            </c:extLst>
          </c:dPt>
          <c:dPt>
            <c:idx val="6"/>
            <c:bubble3D val="0"/>
            <c:spPr>
              <a:solidFill>
                <a:srgbClr val="D91B5C"/>
              </a:solidFill>
              <a:ln w="28575">
                <a:solidFill>
                  <a:schemeClr val="bg1"/>
                </a:solidFill>
              </a:ln>
              <a:effectLst/>
            </c:spPr>
            <c:extLst xmlns:c16r2="http://schemas.microsoft.com/office/drawing/2015/06/chart">
              <c:ext xmlns:c16="http://schemas.microsoft.com/office/drawing/2014/chart" uri="{C3380CC4-5D6E-409C-BE32-E72D297353CC}">
                <c16:uniqueId val="{0000000D-8303-4C97-AF11-9B44DA28ECD5}"/>
              </c:ext>
            </c:extLst>
          </c:dPt>
          <c:dPt>
            <c:idx val="7"/>
            <c:bubble3D val="0"/>
            <c:spPr>
              <a:solidFill>
                <a:srgbClr val="872175"/>
              </a:solidFill>
              <a:ln w="28575">
                <a:solidFill>
                  <a:schemeClr val="bg1"/>
                </a:solidFill>
              </a:ln>
              <a:effectLst/>
            </c:spPr>
            <c:extLst xmlns:c16r2="http://schemas.microsoft.com/office/drawing/2015/06/chart">
              <c:ext xmlns:c16="http://schemas.microsoft.com/office/drawing/2014/chart" uri="{C3380CC4-5D6E-409C-BE32-E72D297353CC}">
                <c16:uniqueId val="{0000000F-8303-4C97-AF11-9B44DA28ECD5}"/>
              </c:ext>
            </c:extLst>
          </c:dPt>
          <c:dPt>
            <c:idx val="8"/>
            <c:bubble3D val="0"/>
            <c:spPr>
              <a:solidFill>
                <a:srgbClr val="C6BCD0"/>
              </a:solidFill>
              <a:ln w="28575">
                <a:solidFill>
                  <a:schemeClr val="bg1"/>
                </a:solidFill>
              </a:ln>
              <a:effectLst/>
            </c:spPr>
            <c:extLst xmlns:c16r2="http://schemas.microsoft.com/office/drawing/2015/06/chart">
              <c:ext xmlns:c16="http://schemas.microsoft.com/office/drawing/2014/chart" uri="{C3380CC4-5D6E-409C-BE32-E72D297353CC}">
                <c16:uniqueId val="{00000011-8303-4C97-AF11-9B44DA28ECD5}"/>
              </c:ext>
            </c:extLst>
          </c:dPt>
          <c:dPt>
            <c:idx val="9"/>
            <c:bubble3D val="0"/>
            <c:spPr>
              <a:solidFill>
                <a:srgbClr val="687D90"/>
              </a:solidFill>
              <a:ln w="28575">
                <a:solidFill>
                  <a:schemeClr val="bg1"/>
                </a:solidFill>
              </a:ln>
              <a:effectLst/>
            </c:spPr>
            <c:extLst xmlns:c16r2="http://schemas.microsoft.com/office/drawing/2015/06/chart">
              <c:ext xmlns:c16="http://schemas.microsoft.com/office/drawing/2014/chart" uri="{C3380CC4-5D6E-409C-BE32-E72D297353CC}">
                <c16:uniqueId val="{00000013-8303-4C97-AF11-9B44DA28ECD5}"/>
              </c:ext>
            </c:extLst>
          </c:dPt>
          <c:dLbls>
            <c:dLbl>
              <c:idx val="0"/>
              <c:layout>
                <c:manualLayout>
                  <c:x val="3.0434782608695653E-2"/>
                  <c:y val="7.24637543337984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303-4C97-AF11-9B44DA28ECD5}"/>
                </c:ext>
                <c:ext xmlns:c15="http://schemas.microsoft.com/office/drawing/2012/chart" uri="{CE6537A1-D6FC-4f65-9D91-7224C49458BB}"/>
              </c:extLst>
            </c:dLbl>
            <c:dLbl>
              <c:idx val="1"/>
              <c:layout>
                <c:manualLayout>
                  <c:x val="-4.0579710144927589E-2"/>
                  <c:y val="3.14009602113125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303-4C97-AF11-9B44DA28ECD5}"/>
                </c:ext>
                <c:ext xmlns:c15="http://schemas.microsoft.com/office/drawing/2012/chart" uri="{CE6537A1-D6FC-4f65-9D91-7224C49458BB}"/>
              </c:extLst>
            </c:dLbl>
            <c:dLbl>
              <c:idx val="2"/>
              <c:layout>
                <c:manualLayout>
                  <c:x val="-5.942028985507251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303-4C97-AF11-9B44DA28ECD5}"/>
                </c:ext>
                <c:ext xmlns:c15="http://schemas.microsoft.com/office/drawing/2012/chart" uri="{CE6537A1-D6FC-4f65-9D91-7224C49458BB}"/>
              </c:extLst>
            </c:dLbl>
            <c:dLbl>
              <c:idx val="3"/>
              <c:layout>
                <c:manualLayout>
                  <c:x val="-4.3478260869565168E-2"/>
                  <c:y val="-4.10627941224857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303-4C97-AF11-9B44DA28ECD5}"/>
                </c:ext>
                <c:ext xmlns:c15="http://schemas.microsoft.com/office/drawing/2012/chart" uri="{CE6537A1-D6FC-4f65-9D91-7224C49458BB}"/>
              </c:extLst>
            </c:dLbl>
            <c:dLbl>
              <c:idx val="4"/>
              <c:layout>
                <c:manualLayout>
                  <c:x val="-3.3333333333333333E-2"/>
                  <c:y val="-7.00482958560051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303-4C97-AF11-9B44DA28ECD5}"/>
                </c:ext>
                <c:ext xmlns:c15="http://schemas.microsoft.com/office/drawing/2012/chart" uri="{CE6537A1-D6FC-4f65-9D91-7224C49458BB}"/>
              </c:extLst>
            </c:dLbl>
            <c:dLbl>
              <c:idx val="5"/>
              <c:layout>
                <c:manualLayout>
                  <c:x val="-2.8985507246376812E-2"/>
                  <c:y val="-8.69565052005581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303-4C97-AF11-9B44DA28ECD5}"/>
                </c:ext>
                <c:ext xmlns:c15="http://schemas.microsoft.com/office/drawing/2012/chart" uri="{CE6537A1-D6FC-4f65-9D91-7224C49458BB}"/>
              </c:extLst>
            </c:dLbl>
            <c:dLbl>
              <c:idx val="6"/>
              <c:layout>
                <c:manualLayout>
                  <c:x val="-2.4637681159420291E-2"/>
                  <c:y val="-0.10144925606731788"/>
                </c:manualLayout>
              </c:layout>
              <c:spPr>
                <a:noFill/>
                <a:ln>
                  <a:noFill/>
                </a:ln>
                <a:effectLst/>
              </c:spPr>
              <c:txPr>
                <a:bodyPr rot="0" spcFirstLastPara="1" vertOverflow="overflow" horzOverflow="overflow" vert="horz" wrap="square" lIns="38100" tIns="19050" rIns="38100" bIns="19050" anchor="t" anchorCtr="0">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zh-TW"/>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303-4C97-AF11-9B44DA28ECD5}"/>
                </c:ext>
                <c:ext xmlns:c15="http://schemas.microsoft.com/office/drawing/2012/chart" uri="{CE6537A1-D6FC-4f65-9D91-7224C49458BB}"/>
              </c:extLst>
            </c:dLbl>
            <c:dLbl>
              <c:idx val="7"/>
              <c:layout>
                <c:manualLayout>
                  <c:x val="-1.8840579710145033E-2"/>
                  <c:y val="-0.103864714545111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303-4C97-AF11-9B44DA28ECD5}"/>
                </c:ext>
                <c:ext xmlns:c15="http://schemas.microsoft.com/office/drawing/2012/chart" uri="{CE6537A1-D6FC-4f65-9D91-7224C49458BB}"/>
              </c:extLst>
            </c:dLbl>
            <c:dLbl>
              <c:idx val="8"/>
              <c:layout>
                <c:manualLayout>
                  <c:x val="-1.0144927536231883E-2"/>
                  <c:y val="-0.1135265484562842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303-4C97-AF11-9B44DA28ECD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50000"/>
                    </a:schemeClr>
                  </a:solidFill>
                  <a:round/>
                </a:ln>
                <a:effectLst/>
              </c:spPr>
            </c:leaderLines>
            <c:extLst xmlns:c16r2="http://schemas.microsoft.com/office/drawing/2015/06/chart">
              <c:ext xmlns:c15="http://schemas.microsoft.com/office/drawing/2012/chart" uri="{CE6537A1-D6FC-4f65-9D91-7224C49458BB}"/>
            </c:extLst>
          </c:dLbls>
          <c:cat>
            <c:strRef>
              <c:f>Sheet1!$A$2:$A$11</c:f>
              <c:strCache>
                <c:ptCount val="10"/>
                <c:pt idx="0">
                  <c:v>United States</c:v>
                </c:pt>
                <c:pt idx="1">
                  <c:v>Taiwan</c:v>
                </c:pt>
                <c:pt idx="2">
                  <c:v>India</c:v>
                </c:pt>
                <c:pt idx="3">
                  <c:v>Korea, Republic of</c:v>
                </c:pt>
                <c:pt idx="4">
                  <c:v>Canada</c:v>
                </c:pt>
                <c:pt idx="5">
                  <c:v>Japan</c:v>
                </c:pt>
                <c:pt idx="6">
                  <c:v>Australia</c:v>
                </c:pt>
                <c:pt idx="7">
                  <c:v>Brazil</c:v>
                </c:pt>
                <c:pt idx="8">
                  <c:v>Nigeria</c:v>
                </c:pt>
                <c:pt idx="9">
                  <c:v>Philippines</c:v>
                </c:pt>
              </c:strCache>
            </c:strRef>
          </c:cat>
          <c:val>
            <c:numRef>
              <c:f>Sheet1!$B$2:$B$11</c:f>
              <c:numCache>
                <c:formatCode>General</c:formatCode>
                <c:ptCount val="10"/>
                <c:pt idx="0">
                  <c:v>401</c:v>
                </c:pt>
                <c:pt idx="1">
                  <c:v>77</c:v>
                </c:pt>
                <c:pt idx="2">
                  <c:v>68</c:v>
                </c:pt>
                <c:pt idx="3">
                  <c:v>45</c:v>
                </c:pt>
                <c:pt idx="4">
                  <c:v>31</c:v>
                </c:pt>
                <c:pt idx="5">
                  <c:v>29</c:v>
                </c:pt>
                <c:pt idx="6">
                  <c:v>14</c:v>
                </c:pt>
                <c:pt idx="7">
                  <c:v>14</c:v>
                </c:pt>
                <c:pt idx="8">
                  <c:v>12</c:v>
                </c:pt>
                <c:pt idx="9">
                  <c:v>12</c:v>
                </c:pt>
              </c:numCache>
            </c:numRef>
          </c:val>
          <c:extLst xmlns:c16r2="http://schemas.microsoft.com/office/drawing/2015/06/chart">
            <c:ext xmlns:c16="http://schemas.microsoft.com/office/drawing/2014/chart" uri="{C3380CC4-5D6E-409C-BE32-E72D297353CC}">
              <c16:uniqueId val="{00000000-F303-4899-9B73-0BAA97E4432C}"/>
            </c:ext>
          </c:extLst>
        </c:ser>
        <c:dLbls>
          <c:showLegendKey val="0"/>
          <c:showVal val="0"/>
          <c:showCatName val="0"/>
          <c:showSerName val="0"/>
          <c:showPercent val="0"/>
          <c:showBubbleSize val="0"/>
          <c:showLeaderLines val="1"/>
        </c:dLbls>
        <c:firstSliceAng val="0"/>
        <c:holeSize val="37"/>
      </c:doughnutChart>
      <c:spPr>
        <a:noFill/>
        <a:ln>
          <a:noFill/>
        </a:ln>
        <a:effectLst/>
      </c:spPr>
    </c:plotArea>
    <c:legend>
      <c:legendPos val="l"/>
      <c:layout>
        <c:manualLayout>
          <c:xMode val="edge"/>
          <c:yMode val="edge"/>
          <c:x val="9.554695880406254E-2"/>
          <c:y val="8.757919898451845E-2"/>
          <c:w val="0.24248567842063221"/>
          <c:h val="0.78800433869596809"/>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Arial Narrow" panose="020B0606020202030204" pitchFamily="34" charset="0"/>
              <a:ea typeface="+mn-ea"/>
              <a:cs typeface="+mn-cs"/>
            </a:defRPr>
          </a:pPr>
          <a:endParaRPr lang="zh-TW"/>
        </a:p>
      </c:txPr>
    </c:legend>
    <c:plotVisOnly val="1"/>
    <c:dispBlanksAs val="gap"/>
    <c:showDLblsOverMax val="0"/>
  </c:chart>
  <c:spPr>
    <a:noFill/>
    <a:ln>
      <a:noFill/>
    </a:ln>
    <a:effectLst/>
  </c:spPr>
  <c:txPr>
    <a:bodyPr/>
    <a:lstStyle/>
    <a:p>
      <a:pPr>
        <a:defRPr>
          <a:solidFill>
            <a:schemeClr val="tx2"/>
          </a:solidFill>
          <a:latin typeface="Arial Narrow" panose="020B0606020202030204" pitchFamily="34"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2-13T14:53:57.068" idx="1">
    <p:pos x="5747" y="528"/>
    <p:text>總人數應該是764但更改不了</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485114-FCE0-4B76-BDD5-27DD37C87A42}" type="datetimeFigureOut">
              <a:rPr lang="zh-TW" altLang="en-US" smtClean="0"/>
              <a:t>2018/2/22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DA2283-7495-4DAD-AF91-31FF2FBB0471}" type="slidenum">
              <a:rPr lang="zh-TW" altLang="en-US" smtClean="0"/>
              <a:t>‹#›</a:t>
            </a:fld>
            <a:endParaRPr lang="zh-TW" altLang="en-US"/>
          </a:p>
        </p:txBody>
      </p:sp>
    </p:spTree>
    <p:extLst>
      <p:ext uri="{BB962C8B-B14F-4D97-AF65-F5344CB8AC3E}">
        <p14:creationId xmlns:p14="http://schemas.microsoft.com/office/powerpoint/2010/main" val="280504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6E1A6-8355-4394-859A-9E2B9E570E2F}" type="datetimeFigureOut">
              <a:rPr lang="zh-TW" altLang="en-US" smtClean="0"/>
              <a:pPr/>
              <a:t>2018/2/22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CAE52-F928-4C2C-B171-A688C4C7EEA6}" type="slidenum">
              <a:rPr lang="zh-TW" altLang="en-US" smtClean="0"/>
              <a:pPr/>
              <a:t>‹#›</a:t>
            </a:fld>
            <a:endParaRPr lang="zh-TW" altLang="en-US"/>
          </a:p>
        </p:txBody>
      </p:sp>
    </p:spTree>
    <p:extLst>
      <p:ext uri="{BB962C8B-B14F-4D97-AF65-F5344CB8AC3E}">
        <p14:creationId xmlns:p14="http://schemas.microsoft.com/office/powerpoint/2010/main" val="255945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D9CAE52-F928-4C2C-B171-A688C4C7EEA6}" type="slidenum">
              <a:rPr lang="zh-TW" altLang="en-US" smtClean="0"/>
              <a:pPr/>
              <a:t>2</a:t>
            </a:fld>
            <a:endParaRPr lang="zh-TW" altLang="en-US"/>
          </a:p>
        </p:txBody>
      </p:sp>
    </p:spTree>
    <p:extLst>
      <p:ext uri="{BB962C8B-B14F-4D97-AF65-F5344CB8AC3E}">
        <p14:creationId xmlns:p14="http://schemas.microsoft.com/office/powerpoint/2010/main" val="255243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4</a:t>
            </a:fld>
            <a:endParaRPr lang="en-US" altLang="en-US"/>
          </a:p>
        </p:txBody>
      </p:sp>
    </p:spTree>
    <p:extLst>
      <p:ext uri="{BB962C8B-B14F-4D97-AF65-F5344CB8AC3E}">
        <p14:creationId xmlns:p14="http://schemas.microsoft.com/office/powerpoint/2010/main" val="225306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B05BA1-BBE5-4F60-82F9-7EC16F931FDD}" type="slidenum">
              <a:rPr lang="en-US" altLang="en-US" sz="1200" smtClean="0">
                <a:ea typeface="ヒラギノ角ゴ Pro W3" pitchFamily="2" charset="-128"/>
              </a:rPr>
              <a:pPr/>
              <a:t>5</a:t>
            </a:fld>
            <a:endParaRPr lang="en-US" altLang="en-US" sz="1200">
              <a:ea typeface="ヒラギノ角ゴ Pro W3" pitchFamily="2" charset="-128"/>
            </a:endParaRPr>
          </a:p>
        </p:txBody>
      </p:sp>
    </p:spTree>
    <p:extLst>
      <p:ext uri="{BB962C8B-B14F-4D97-AF65-F5344CB8AC3E}">
        <p14:creationId xmlns:p14="http://schemas.microsoft.com/office/powerpoint/2010/main" val="346754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ea typeface="ＭＳ Ｐゴシック" panose="020B0600070205080204" pitchFamily="34" charset="-128"/>
                <a:cs typeface="ヒラギノ角ゴ Pro W3"/>
              </a:rPr>
              <a:t>扶輪基金會的資產在最先的</a:t>
            </a:r>
            <a:r>
              <a:rPr lang="en-US" altLang="zh-TW" dirty="0">
                <a:latin typeface="Arial" panose="020B0604020202020204" pitchFamily="34" charset="0"/>
                <a:ea typeface="ＭＳ Ｐゴシック" panose="020B0600070205080204" pitchFamily="34" charset="-128"/>
                <a:cs typeface="ヒラギノ角ゴ Pro W3"/>
              </a:rPr>
              <a:t>30</a:t>
            </a:r>
            <a:r>
              <a:rPr lang="zh-TW" altLang="en-US" dirty="0">
                <a:latin typeface="Arial" panose="020B0604020202020204" pitchFamily="34" charset="0"/>
                <a:ea typeface="ＭＳ Ｐゴシック" panose="020B0600070205080204" pitchFamily="34" charset="-128"/>
                <a:cs typeface="ヒラギノ角ゴ Pro W3"/>
              </a:rPr>
              <a:t>年成長緩慢。從</a:t>
            </a:r>
            <a:r>
              <a:rPr lang="en-US" altLang="zh-TW" dirty="0">
                <a:latin typeface="Arial" panose="020B0604020202020204" pitchFamily="34" charset="0"/>
                <a:ea typeface="ＭＳ Ｐゴシック" panose="020B0600070205080204" pitchFamily="34" charset="-128"/>
                <a:cs typeface="ヒラギノ角ゴ Pro W3"/>
              </a:rPr>
              <a:t>1917</a:t>
            </a:r>
            <a:r>
              <a:rPr lang="zh-TW" altLang="en-US" dirty="0">
                <a:latin typeface="Arial" panose="020B0604020202020204" pitchFamily="34" charset="0"/>
                <a:ea typeface="ＭＳ Ｐゴシック" panose="020B0600070205080204" pitchFamily="34" charset="-128"/>
                <a:cs typeface="ヒラギノ角ゴ Pro W3"/>
              </a:rPr>
              <a:t>年到</a:t>
            </a:r>
            <a:r>
              <a:rPr lang="en-US" altLang="zh-TW" dirty="0">
                <a:latin typeface="Arial" panose="020B0604020202020204" pitchFamily="34" charset="0"/>
                <a:ea typeface="ＭＳ Ｐゴシック" panose="020B0600070205080204" pitchFamily="34" charset="-128"/>
                <a:cs typeface="ヒラギノ角ゴ Pro W3"/>
              </a:rPr>
              <a:t>1947-48</a:t>
            </a:r>
            <a:r>
              <a:rPr lang="zh-TW" altLang="en-US" dirty="0">
                <a:latin typeface="Arial" panose="020B0604020202020204" pitchFamily="34" charset="0"/>
                <a:ea typeface="ＭＳ Ｐゴシック" panose="020B0600070205080204" pitchFamily="34" charset="-128"/>
                <a:cs typeface="ヒラギノ角ゴ Pro W3"/>
              </a:rPr>
              <a:t>扶輪年度結束時，它只收到大約</a:t>
            </a:r>
            <a:r>
              <a:rPr lang="en-US" altLang="zh-TW" dirty="0">
                <a:latin typeface="Arial" panose="020B0604020202020204" pitchFamily="34" charset="0"/>
                <a:ea typeface="ＭＳ Ｐゴシック" panose="020B0600070205080204" pitchFamily="34" charset="-128"/>
                <a:cs typeface="ヒラギノ角ゴ Pro W3"/>
              </a:rPr>
              <a:t>200</a:t>
            </a:r>
            <a:r>
              <a:rPr lang="zh-TW" altLang="en-US" dirty="0">
                <a:latin typeface="Arial" panose="020B0604020202020204" pitchFamily="34" charset="0"/>
                <a:ea typeface="ＭＳ Ｐゴシック" panose="020B0600070205080204" pitchFamily="34" charset="-128"/>
                <a:cs typeface="ヒラギノ角ゴ Pro W3"/>
              </a:rPr>
              <a:t>萬美元的捐獻。</a:t>
            </a:r>
            <a:endParaRPr lang="en-US" altLang="zh-TW" dirty="0">
              <a:latin typeface="Arial" panose="020B0604020202020204" pitchFamily="34" charset="0"/>
              <a:ea typeface="ＭＳ Ｐゴシック" panose="020B0600070205080204" pitchFamily="34" charset="-128"/>
              <a:cs typeface="ヒラギノ角ゴ Pro W3"/>
            </a:endParaRPr>
          </a:p>
          <a:p>
            <a:endParaRPr lang="en-US" altLang="en-US" dirty="0">
              <a:latin typeface="Arial" panose="020B0604020202020204" pitchFamily="34" charset="0"/>
              <a:ea typeface="ＭＳ Ｐゴシック" panose="020B0600070205080204" pitchFamily="34" charset="-128"/>
              <a:cs typeface="ヒラギノ角ゴ Pro W3"/>
            </a:endParaRPr>
          </a:p>
          <a:p>
            <a:r>
              <a:rPr lang="zh-TW" altLang="en-US" dirty="0">
                <a:latin typeface="Arial" panose="020B0604020202020204" pitchFamily="34" charset="0"/>
                <a:ea typeface="ＭＳ Ｐゴシック" panose="020B0600070205080204" pitchFamily="34" charset="-128"/>
                <a:cs typeface="ヒラギノ角ゴ Pro W3"/>
              </a:rPr>
              <a:t>今天，扶輪基金會的資產超過</a:t>
            </a:r>
            <a:r>
              <a:rPr lang="en-US" altLang="zh-TW" dirty="0">
                <a:latin typeface="Arial" panose="020B0604020202020204" pitchFamily="34" charset="0"/>
                <a:ea typeface="ＭＳ Ｐゴシック" panose="020B0600070205080204" pitchFamily="34" charset="-128"/>
                <a:cs typeface="ヒラギノ角ゴ Pro W3"/>
              </a:rPr>
              <a:t>10</a:t>
            </a:r>
            <a:r>
              <a:rPr lang="zh-TW" altLang="en-US" dirty="0">
                <a:latin typeface="Arial" panose="020B0604020202020204" pitchFamily="34" charset="0"/>
                <a:ea typeface="ＭＳ Ｐゴシック" panose="020B0600070205080204" pitchFamily="34" charset="-128"/>
                <a:cs typeface="ヒラギノ角ゴ Pro W3"/>
              </a:rPr>
              <a:t>億美元。什麼因素促成捐獻大幅增加？</a:t>
            </a:r>
            <a:endParaRPr lang="en-US" altLang="en-US" dirty="0">
              <a:latin typeface="Arial" panose="020B0604020202020204" pitchFamily="34" charset="0"/>
              <a:ea typeface="ＭＳ Ｐゴシック" panose="020B0600070205080204" pitchFamily="34" charset="-128"/>
              <a:cs typeface="ヒラギノ角ゴ Pro W3"/>
            </a:endParaRPr>
          </a:p>
          <a:p>
            <a:endParaRPr lang="en-US" altLang="en-US" dirty="0">
              <a:latin typeface="Arial" panose="020B0604020202020204" pitchFamily="34" charset="0"/>
              <a:ea typeface="ＭＳ Ｐゴシック" panose="020B0600070205080204" pitchFamily="34" charset="-128"/>
              <a:cs typeface="ヒラギノ角ゴ Pro W3"/>
            </a:endParaRPr>
          </a:p>
          <a:p>
            <a:endParaRPr lang="en-US" altLang="en-US" dirty="0">
              <a:latin typeface="Arial" panose="020B0604020202020204" pitchFamily="34" charset="0"/>
              <a:ea typeface="ＭＳ Ｐゴシック" panose="020B0600070205080204" pitchFamily="34" charset="-128"/>
              <a:cs typeface="ヒラギノ角ゴ Pro W3"/>
            </a:endParaRPr>
          </a:p>
          <a:p>
            <a:endParaRPr lang="en-US" altLang="zh-TW" dirty="0">
              <a:latin typeface="Arial" panose="020B0604020202020204" pitchFamily="34" charset="0"/>
              <a:ea typeface="ＭＳ Ｐゴシック" panose="020B0600070205080204" pitchFamily="34" charset="-128"/>
              <a:cs typeface="ヒラギノ角ゴ Pro W3"/>
            </a:endParaRPr>
          </a:p>
        </p:txBody>
      </p:sp>
      <p:sp>
        <p:nvSpPr>
          <p:cNvPr id="4" name="Date Placeholder 3"/>
          <p:cNvSpPr>
            <a:spLocks noGrp="1"/>
          </p:cNvSpPr>
          <p:nvPr>
            <p:ph type="dt" sz="quarter" idx="1"/>
          </p:nvPr>
        </p:nvSpPr>
        <p:spPr/>
        <p:txBody>
          <a:bodyPr/>
          <a:lstStyle/>
          <a:p>
            <a:pPr>
              <a:defRPr/>
            </a:pPr>
            <a:fld id="{2EB3FD11-F4A1-4B36-A0F0-C667122A5EF3}" type="datetime1">
              <a:rPr lang="en-US" smtClean="0"/>
              <a:pPr>
                <a:defRPr/>
              </a:pPr>
              <a:t>2/22/2018</a:t>
            </a:fld>
            <a:endParaRPr lang="en-US" dirty="0"/>
          </a:p>
        </p:txBody>
      </p:sp>
      <p:sp>
        <p:nvSpPr>
          <p:cNvPr id="911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30275">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3027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3027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3027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302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302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302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302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6D635FC-3D26-40A2-A43B-270499339BF0}" type="slidenum">
              <a:rPr kumimoji="0" lang="en-US" altLang="zh-TW" sz="1200" smtClean="0">
                <a:latin typeface="Arial" panose="020B0604020202020204" pitchFamily="34" charset="0"/>
              </a:rPr>
              <a:pPr/>
              <a:t>6</a:t>
            </a:fld>
            <a:endParaRPr kumimoji="0" lang="en-US" altLang="zh-TW" sz="1200">
              <a:latin typeface="Arial" panose="020B0604020202020204" pitchFamily="34" charset="0"/>
            </a:endParaRPr>
          </a:p>
        </p:txBody>
      </p:sp>
    </p:spTree>
    <p:extLst>
      <p:ext uri="{BB962C8B-B14F-4D97-AF65-F5344CB8AC3E}">
        <p14:creationId xmlns:p14="http://schemas.microsoft.com/office/powerpoint/2010/main" val="211981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10</a:t>
            </a:fld>
            <a:endParaRPr lang="en-US" altLang="en-US"/>
          </a:p>
        </p:txBody>
      </p:sp>
    </p:spTree>
    <p:extLst>
      <p:ext uri="{BB962C8B-B14F-4D97-AF65-F5344CB8AC3E}">
        <p14:creationId xmlns:p14="http://schemas.microsoft.com/office/powerpoint/2010/main" val="34429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11</a:t>
            </a:fld>
            <a:endParaRPr lang="en-US" altLang="en-US"/>
          </a:p>
        </p:txBody>
      </p:sp>
    </p:spTree>
    <p:extLst>
      <p:ext uri="{BB962C8B-B14F-4D97-AF65-F5344CB8AC3E}">
        <p14:creationId xmlns:p14="http://schemas.microsoft.com/office/powerpoint/2010/main" val="347131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12</a:t>
            </a:fld>
            <a:endParaRPr lang="en-US" altLang="en-US"/>
          </a:p>
        </p:txBody>
      </p:sp>
    </p:spTree>
    <p:extLst>
      <p:ext uri="{BB962C8B-B14F-4D97-AF65-F5344CB8AC3E}">
        <p14:creationId xmlns:p14="http://schemas.microsoft.com/office/powerpoint/2010/main" val="399008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contribute US$1,000 or more each year to the Annual Fund, </a:t>
            </a:r>
            <a:r>
              <a:rPr lang="en-US" altLang="zh-TW" dirty="0" err="1">
                <a:latin typeface="Arial" pitchFamily="34" charset="0"/>
                <a:ea typeface="ＭＳ Ｐゴシック" pitchFamily="34" charset="-128"/>
                <a:cs typeface="ヒラギノ角ゴ Pro W3" charset="0"/>
              </a:rPr>
              <a:t>PolioPlus</a:t>
            </a:r>
            <a:r>
              <a:rPr lang="en-US" altLang="zh-TW" dirty="0">
                <a:latin typeface="Arial" pitchFamily="34" charset="0"/>
                <a:ea typeface="ＭＳ Ｐゴシック" pitchFamily="34" charset="-128"/>
                <a:cs typeface="ヒラギノ角ゴ Pro W3" charset="0"/>
              </a:rPr>
              <a:t>, or approved Foundation global grants. This recognition was administered by districts until the Paul Harris Society became an official Rotary Foundation recognition program in July 2013. The purpose of the Paul Harris Society is to identify, engage, and thank members who have the ability and desire to make substantial annual gifts that help communities around the world.</a:t>
            </a:r>
            <a:endParaRPr lang="en-US" altLang="zh-TW" b="1" dirty="0">
              <a:latin typeface="Arial" pitchFamily="34" charset="0"/>
              <a:ea typeface="ＭＳ Ｐゴシック" pitchFamily="34" charset="-128"/>
              <a:cs typeface="ヒラギノ角ゴ Pro W3" charset="0"/>
            </a:endParaRPr>
          </a:p>
          <a:p>
            <a:endParaRPr lang="en-US" altLang="zh-TW" dirty="0">
              <a:latin typeface="Arial" pitchFamily="34" charset="0"/>
              <a:ea typeface="ＭＳ Ｐゴシック" pitchFamily="34" charset="-128"/>
              <a:cs typeface="ヒラギノ角ゴ Pro W3" charset="0"/>
            </a:endParaRPr>
          </a:p>
          <a:p>
            <a:r>
              <a:rPr lang="en-US" altLang="zh-TW" dirty="0">
                <a:latin typeface="Arial" pitchFamily="34" charset="0"/>
                <a:ea typeface="ＭＳ Ｐゴシック" pitchFamily="34" charset="-128"/>
                <a:cs typeface="ヒラギノ角ゴ Pro W3" charset="0"/>
              </a:rPr>
              <a:t>The Paul Harris Society was created in 1999 by Past District Governor Wayne </a:t>
            </a:r>
            <a:r>
              <a:rPr lang="en-US" altLang="zh-TW" dirty="0" err="1">
                <a:latin typeface="Arial" pitchFamily="34" charset="0"/>
                <a:ea typeface="ＭＳ Ｐゴシック" pitchFamily="34" charset="-128"/>
                <a:cs typeface="ヒラギノ角ゴ Pro W3" charset="0"/>
              </a:rPr>
              <a:t>Cusick</a:t>
            </a:r>
            <a:r>
              <a:rPr lang="en-US" altLang="zh-TW" dirty="0">
                <a:latin typeface="Arial" pitchFamily="34" charset="0"/>
                <a:ea typeface="ＭＳ Ｐゴシック" pitchFamily="34" charset="-128"/>
                <a:cs typeface="ヒラギノ角ゴ Pro W3" charset="0"/>
              </a:rPr>
              <a:t> from District 5340. </a:t>
            </a:r>
            <a:r>
              <a:rPr lang="en-US" altLang="zh-TW" dirty="0" err="1">
                <a:latin typeface="Arial" pitchFamily="34" charset="0"/>
                <a:ea typeface="ＭＳ Ｐゴシック" pitchFamily="34" charset="-128"/>
                <a:cs typeface="ヒラギノ角ゴ Pro W3" charset="0"/>
              </a:rPr>
              <a:t>Cusick</a:t>
            </a:r>
            <a:r>
              <a:rPr lang="en-US" altLang="zh-TW"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zh-TW" dirty="0">
              <a:latin typeface="Arial" pitchFamily="34" charset="0"/>
              <a:ea typeface="ＭＳ Ｐゴシック" pitchFamily="34" charset="-128"/>
              <a:cs typeface="ヒラギノ角ゴ Pro W3" charset="0"/>
            </a:endParaRPr>
          </a:p>
          <a:p>
            <a:endParaRPr lang="en-US" altLang="zh-TW" dirty="0">
              <a:latin typeface="Arial" pitchFamily="34" charset="0"/>
              <a:ea typeface="ＭＳ Ｐゴシック" pitchFamily="34" charset="-128"/>
              <a:cs typeface="ヒラギノ角ゴ Pro W3" charset="0"/>
            </a:endParaRPr>
          </a:p>
          <a:p>
            <a:endParaRPr lang="en-US" altLang="zh-TW"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B708EF1-754D-408F-9C4F-758095F7D0CA}" type="slidenum">
              <a:rPr lang="en-US" altLang="zh-TW" sz="1200" smtClean="0"/>
              <a:pPr/>
              <a:t>30</a:t>
            </a:fld>
            <a:endParaRPr lang="en-US" altLang="zh-TW" sz="1200"/>
          </a:p>
        </p:txBody>
      </p:sp>
    </p:spTree>
    <p:extLst>
      <p:ext uri="{BB962C8B-B14F-4D97-AF65-F5344CB8AC3E}">
        <p14:creationId xmlns:p14="http://schemas.microsoft.com/office/powerpoint/2010/main" val="3377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p>
            <a:r>
              <a:rPr lang="en-US" altLang="zh-TW" dirty="0" smtClean="0"/>
              <a:t>2018/3/10</a:t>
            </a:r>
            <a:endParaRPr lang="zh-TW" altLang="en-US" dirty="0"/>
          </a:p>
        </p:txBody>
      </p:sp>
      <p:sp>
        <p:nvSpPr>
          <p:cNvPr id="5" name="頁尾版面配置區 4"/>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r>
              <a:rPr lang="en-US" altLang="zh-TW" dirty="0" smtClean="0"/>
              <a:t>2018/3/10</a:t>
            </a:r>
            <a:endParaRPr lang="zh-TW" altLang="en-US" dirty="0"/>
          </a:p>
        </p:txBody>
      </p:sp>
      <p:sp>
        <p:nvSpPr>
          <p:cNvPr id="5" name="頁尾版面配置區 4"/>
          <p:cNvSpPr>
            <a:spLocks noGrp="1"/>
          </p:cNvSpPr>
          <p:nvPr>
            <p:ph type="ftr" sz="quarter" idx="11"/>
          </p:nvPr>
        </p:nvSpPr>
        <p:spPr/>
        <p:txBody>
          <a:bodyPr/>
          <a:lstStyle/>
          <a:p>
            <a:r>
              <a:rPr lang="en-US" altLang="zh-TW"/>
              <a:t>2017 DTTS</a:t>
            </a:r>
            <a:endParaRPr lang="zh-TW" altLang="en-US"/>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r>
              <a:rPr lang="en-US" altLang="zh-TW" dirty="0" smtClean="0"/>
              <a:t>2018/3/10</a:t>
            </a:r>
            <a:endParaRPr lang="zh-TW" altLang="en-US" dirty="0"/>
          </a:p>
        </p:txBody>
      </p:sp>
      <p:sp>
        <p:nvSpPr>
          <p:cNvPr id="5" name="頁尾版面配置區 4"/>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zh-TW" dirty="0" smtClean="0">
                <a:solidFill>
                  <a:prstClr val="black">
                    <a:tint val="75000"/>
                  </a:prstClr>
                </a:solidFill>
              </a:rPr>
              <a:t>2018/3/10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73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0659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r>
              <a:rPr lang="en-US" altLang="zh-TW" dirty="0" smtClean="0"/>
              <a:t>2018/3/10</a:t>
            </a:r>
            <a:endParaRPr lang="zh-TW" altLang="en-US" dirty="0"/>
          </a:p>
        </p:txBody>
      </p:sp>
      <p:sp>
        <p:nvSpPr>
          <p:cNvPr id="5" name="頁尾版面配置區 4"/>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r>
              <a:rPr lang="en-US" altLang="zh-TW" dirty="0" smtClean="0"/>
              <a:t>2018/3/10</a:t>
            </a:r>
            <a:endParaRPr lang="zh-TW" altLang="en-US" dirty="0"/>
          </a:p>
        </p:txBody>
      </p:sp>
      <p:sp>
        <p:nvSpPr>
          <p:cNvPr id="5" name="頁尾版面配置區 4"/>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r>
              <a:rPr lang="en-US" altLang="zh-TW" dirty="0" smtClean="0"/>
              <a:t>2018/3/10</a:t>
            </a:r>
            <a:endParaRPr lang="zh-TW" altLang="en-US" dirty="0"/>
          </a:p>
        </p:txBody>
      </p:sp>
      <p:sp>
        <p:nvSpPr>
          <p:cNvPr id="6" name="頁尾版面配置區 5"/>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7" name="投影片編號版面配置區 6"/>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r>
              <a:rPr lang="en-US" altLang="zh-TW" dirty="0" smtClean="0"/>
              <a:t>2018/3/10</a:t>
            </a:r>
            <a:endParaRPr lang="zh-TW" altLang="en-US" dirty="0"/>
          </a:p>
        </p:txBody>
      </p:sp>
      <p:sp>
        <p:nvSpPr>
          <p:cNvPr id="8" name="頁尾版面配置區 7"/>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9" name="投影片編號版面配置區 8"/>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r>
              <a:rPr lang="en-US" altLang="zh-TW" dirty="0" smtClean="0"/>
              <a:t>2018/3/10</a:t>
            </a:r>
            <a:endParaRPr lang="zh-TW" altLang="en-US" dirty="0"/>
          </a:p>
        </p:txBody>
      </p:sp>
      <p:sp>
        <p:nvSpPr>
          <p:cNvPr id="4" name="頁尾版面配置區 3"/>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dirty="0" smtClean="0"/>
              <a:t>2018/3/10</a:t>
            </a:r>
            <a:endParaRPr lang="zh-TW" altLang="en-US" dirty="0"/>
          </a:p>
        </p:txBody>
      </p:sp>
      <p:sp>
        <p:nvSpPr>
          <p:cNvPr id="3" name="頁尾版面配置區 2"/>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4" name="投影片編號版面配置區 3"/>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r>
              <a:rPr lang="en-US" altLang="zh-TW" dirty="0" smtClean="0"/>
              <a:t>2018/3/10</a:t>
            </a:r>
            <a:endParaRPr lang="zh-TW" altLang="en-US" dirty="0"/>
          </a:p>
        </p:txBody>
      </p:sp>
      <p:sp>
        <p:nvSpPr>
          <p:cNvPr id="6" name="頁尾版面配置區 5"/>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7" name="投影片編號版面配置區 6"/>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r>
              <a:rPr lang="en-US" altLang="zh-TW" dirty="0" smtClean="0"/>
              <a:t>2018/3/10</a:t>
            </a:r>
            <a:endParaRPr lang="zh-TW" altLang="en-US" dirty="0"/>
          </a:p>
        </p:txBody>
      </p:sp>
      <p:sp>
        <p:nvSpPr>
          <p:cNvPr id="6" name="頁尾版面配置區 5"/>
          <p:cNvSpPr>
            <a:spLocks noGrp="1"/>
          </p:cNvSpPr>
          <p:nvPr>
            <p:ph type="ftr" sz="quarter" idx="11"/>
          </p:nvPr>
        </p:nvSpPr>
        <p:spPr/>
        <p:txBody>
          <a:body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7" name="投影片編號版面配置區 6"/>
          <p:cNvSpPr>
            <a:spLocks noGrp="1"/>
          </p:cNvSpPr>
          <p:nvPr>
            <p:ph type="sldNum" sz="quarter" idx="12"/>
          </p:nvPr>
        </p:nvSpPr>
        <p:spPr/>
        <p:txBody>
          <a:bodyPr/>
          <a:lstStyle/>
          <a:p>
            <a:fld id="{62318D9D-7CB2-4048-9CF9-F972339899F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dirty="0" smtClean="0"/>
              <a:t>2018/3/10</a:t>
            </a:r>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dirty="0" smtClean="0"/>
              <a:t>2018 AG</a:t>
            </a:r>
            <a:r>
              <a:rPr lang="zh-TW" altLang="en-US" dirty="0" smtClean="0"/>
              <a:t> </a:t>
            </a:r>
            <a:r>
              <a:rPr lang="en-US" altLang="zh-TW" dirty="0" smtClean="0"/>
              <a:t>&amp;</a:t>
            </a:r>
            <a:r>
              <a:rPr lang="zh-TW" altLang="en-US" dirty="0" smtClean="0"/>
              <a:t> </a:t>
            </a:r>
            <a:r>
              <a:rPr lang="en-US" altLang="zh-TW" dirty="0" smtClean="0"/>
              <a:t>DTTS</a:t>
            </a:r>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18D9D-7CB2-4048-9CF9-F972339899F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gif"/><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284984"/>
            <a:ext cx="7772400" cy="1566807"/>
          </a:xfrm>
        </p:spPr>
        <p:txBody>
          <a:bodyPr>
            <a:normAutofit fontScale="90000"/>
          </a:bodyPr>
          <a:lstStyle/>
          <a:p>
            <a:r>
              <a:rPr lang="zh-TW" altLang="en-US" sz="6000" dirty="0"/>
              <a:t>扶輪基金會</a:t>
            </a:r>
            <a:r>
              <a:rPr lang="en-US" altLang="zh-TW" sz="6000" dirty="0"/>
              <a:t/>
            </a:r>
            <a:br>
              <a:rPr lang="en-US" altLang="zh-TW" sz="6000" dirty="0"/>
            </a:br>
            <a:endParaRPr lang="zh-TW" altLang="en-US" dirty="0"/>
          </a:p>
        </p:txBody>
      </p:sp>
      <p:sp>
        <p:nvSpPr>
          <p:cNvPr id="3" name="副標題 2"/>
          <p:cNvSpPr>
            <a:spLocks noGrp="1"/>
          </p:cNvSpPr>
          <p:nvPr>
            <p:ph type="subTitle" idx="1"/>
          </p:nvPr>
        </p:nvSpPr>
        <p:spPr>
          <a:xfrm>
            <a:off x="1369368" y="4437112"/>
            <a:ext cx="6400800" cy="1270992"/>
          </a:xfrm>
        </p:spPr>
        <p:txBody>
          <a:bodyPr/>
          <a:lstStyle/>
          <a:p>
            <a:r>
              <a:rPr lang="en-US" altLang="zh-TW" dirty="0">
                <a:solidFill>
                  <a:schemeClr val="tx1"/>
                </a:solidFill>
              </a:rPr>
              <a:t>PDG</a:t>
            </a:r>
            <a:r>
              <a:rPr lang="zh-TW" altLang="en-US" dirty="0">
                <a:solidFill>
                  <a:schemeClr val="tx1"/>
                </a:solidFill>
              </a:rPr>
              <a:t> </a:t>
            </a:r>
            <a:r>
              <a:rPr lang="en-US" altLang="zh-TW" dirty="0" smtClean="0">
                <a:solidFill>
                  <a:schemeClr val="tx1"/>
                </a:solidFill>
              </a:rPr>
              <a:t>Doctor P-J Lin</a:t>
            </a:r>
          </a:p>
          <a:p>
            <a:r>
              <a:rPr lang="zh-TW" altLang="en-US" dirty="0" smtClean="0">
                <a:solidFill>
                  <a:schemeClr val="tx1"/>
                </a:solidFill>
              </a:rPr>
              <a:t>林伯</a:t>
            </a:r>
            <a:r>
              <a:rPr lang="zh-TW" altLang="en-US" dirty="0">
                <a:solidFill>
                  <a:schemeClr val="tx1"/>
                </a:solidFill>
              </a:rPr>
              <a:t>龍</a:t>
            </a:r>
          </a:p>
        </p:txBody>
      </p:sp>
      <p:sp>
        <p:nvSpPr>
          <p:cNvPr id="7" name="投影片編號版面配置區 6"/>
          <p:cNvSpPr>
            <a:spLocks noGrp="1"/>
          </p:cNvSpPr>
          <p:nvPr>
            <p:ph type="sldNum" sz="quarter" idx="12"/>
          </p:nvPr>
        </p:nvSpPr>
        <p:spPr/>
        <p:txBody>
          <a:bodyPr/>
          <a:lstStyle/>
          <a:p>
            <a:fld id="{62318D9D-7CB2-4048-9CF9-F972339899FC}" type="slidenum">
              <a:rPr lang="zh-TW" altLang="en-US" smtClean="0"/>
              <a:pPr/>
              <a:t>1</a:t>
            </a:fld>
            <a:endParaRPr lang="zh-TW" altLang="en-US"/>
          </a:p>
        </p:txBody>
      </p:sp>
      <p:sp>
        <p:nvSpPr>
          <p:cNvPr id="8" name="頁尾版面配置區 7"/>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235" y="908720"/>
            <a:ext cx="4788024" cy="17988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zh-TW" altLang="en-US" dirty="0"/>
              <a:t>表彰</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31324712"/>
              </p:ext>
            </p:extLst>
          </p:nvPr>
        </p:nvGraphicFramePr>
        <p:xfrm>
          <a:off x="588232" y="1408063"/>
          <a:ext cx="7967535" cy="4775202"/>
        </p:xfrm>
        <a:graphic>
          <a:graphicData uri="http://schemas.openxmlformats.org/drawingml/2006/table">
            <a:tbl>
              <a:tblPr firstRow="1" bandRow="1">
                <a:tableStyleId>{5C22544A-7EE6-4342-B048-85BDC9FD1C3A}</a:tableStyleId>
              </a:tblPr>
              <a:tblGrid>
                <a:gridCol w="3953193">
                  <a:extLst>
                    <a:ext uri="{9D8B030D-6E8A-4147-A177-3AD203B41FA5}">
                      <a16:colId xmlns:a16="http://schemas.microsoft.com/office/drawing/2014/main" xmlns="" val="3832243579"/>
                    </a:ext>
                  </a:extLst>
                </a:gridCol>
                <a:gridCol w="1949664">
                  <a:extLst>
                    <a:ext uri="{9D8B030D-6E8A-4147-A177-3AD203B41FA5}">
                      <a16:colId xmlns:a16="http://schemas.microsoft.com/office/drawing/2014/main" xmlns="" val="766644295"/>
                    </a:ext>
                  </a:extLst>
                </a:gridCol>
                <a:gridCol w="2064678">
                  <a:extLst>
                    <a:ext uri="{9D8B030D-6E8A-4147-A177-3AD203B41FA5}">
                      <a16:colId xmlns:a16="http://schemas.microsoft.com/office/drawing/2014/main" xmlns="" val="1572596910"/>
                    </a:ext>
                  </a:extLst>
                </a:gridCol>
              </a:tblGrid>
              <a:tr h="795867">
                <a:tc>
                  <a:txBody>
                    <a:bodyPr/>
                    <a:lstStyle/>
                    <a:p>
                      <a:endParaRPr lang="en-US" sz="3200" dirty="0">
                        <a:latin typeface="+mj-ea"/>
                        <a:ea typeface="+mj-ea"/>
                      </a:endParaRPr>
                    </a:p>
                  </a:txBody>
                  <a:tcPr anchor="ctr"/>
                </a:tc>
                <a:tc>
                  <a:txBody>
                    <a:bodyPr/>
                    <a:lstStyle/>
                    <a:p>
                      <a:pPr algn="ctr"/>
                      <a:r>
                        <a:rPr lang="en-US" sz="3200" dirty="0" smtClean="0">
                          <a:latin typeface="+mj-ea"/>
                          <a:ea typeface="+mj-ea"/>
                        </a:rPr>
                        <a:t>2016-17</a:t>
                      </a:r>
                      <a:endParaRPr lang="en-US" sz="3200" dirty="0">
                        <a:latin typeface="+mj-ea"/>
                        <a:ea typeface="+mj-ea"/>
                      </a:endParaRPr>
                    </a:p>
                  </a:txBody>
                  <a:tcPr anchor="ctr"/>
                </a:tc>
                <a:tc>
                  <a:txBody>
                    <a:bodyPr/>
                    <a:lstStyle/>
                    <a:p>
                      <a:pPr algn="ctr"/>
                      <a:r>
                        <a:rPr lang="zh-TW" altLang="en-US" sz="3200" dirty="0">
                          <a:latin typeface="+mj-ea"/>
                          <a:ea typeface="+mj-ea"/>
                        </a:rPr>
                        <a:t>累計</a:t>
                      </a:r>
                      <a:endParaRPr lang="en-US" sz="3200" dirty="0">
                        <a:latin typeface="+mj-ea"/>
                        <a:ea typeface="+mj-ea"/>
                      </a:endParaRPr>
                    </a:p>
                  </a:txBody>
                  <a:tcPr anchor="ctr"/>
                </a:tc>
                <a:extLst>
                  <a:ext uri="{0D108BD9-81ED-4DB2-BD59-A6C34878D82A}">
                    <a16:rowId xmlns:a16="http://schemas.microsoft.com/office/drawing/2014/main" xmlns="" val="3282748907"/>
                  </a:ext>
                </a:extLst>
              </a:tr>
              <a:tr h="795867">
                <a:tc>
                  <a:txBody>
                    <a:bodyPr/>
                    <a:lstStyle/>
                    <a:p>
                      <a:pPr algn="r"/>
                      <a:r>
                        <a:rPr lang="zh-TW" altLang="en-US" sz="3200" b="1" cap="all" dirty="0">
                          <a:solidFill>
                            <a:srgbClr val="000000"/>
                          </a:solidFill>
                          <a:latin typeface="+mj-ea"/>
                          <a:ea typeface="+mj-ea"/>
                        </a:rPr>
                        <a:t>阿奇柯蘭夫會會員</a:t>
                      </a:r>
                      <a:endParaRPr lang="en-US" sz="3200" b="1" cap="all" baseline="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123</a:t>
                      </a:r>
                      <a:endParaRPr lang="en-US" sz="320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781</a:t>
                      </a:r>
                      <a:endParaRPr lang="en-US" sz="3200" dirty="0">
                        <a:solidFill>
                          <a:srgbClr val="000000"/>
                        </a:solidFill>
                        <a:latin typeface="+mj-ea"/>
                        <a:ea typeface="+mj-ea"/>
                      </a:endParaRPr>
                    </a:p>
                  </a:txBody>
                  <a:tcPr anchor="ctr"/>
                </a:tc>
                <a:extLst>
                  <a:ext uri="{0D108BD9-81ED-4DB2-BD59-A6C34878D82A}">
                    <a16:rowId xmlns:a16="http://schemas.microsoft.com/office/drawing/2014/main" xmlns="" val="967446377"/>
                  </a:ext>
                </a:extLst>
              </a:tr>
              <a:tr h="795867">
                <a:tc>
                  <a:txBody>
                    <a:bodyPr/>
                    <a:lstStyle/>
                    <a:p>
                      <a:pPr algn="r"/>
                      <a:r>
                        <a:rPr lang="zh-TW" altLang="en-US" sz="3200" b="1" cap="all" dirty="0">
                          <a:solidFill>
                            <a:srgbClr val="000000"/>
                          </a:solidFill>
                          <a:latin typeface="+mj-ea"/>
                          <a:ea typeface="+mj-ea"/>
                        </a:rPr>
                        <a:t>巨額捐獻</a:t>
                      </a:r>
                      <a:endParaRPr lang="en-US" sz="3200" b="1" cap="all"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2,865</a:t>
                      </a:r>
                      <a:endParaRPr lang="en-US" sz="320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28,768</a:t>
                      </a:r>
                      <a:endParaRPr lang="en-US" sz="3200" dirty="0">
                        <a:solidFill>
                          <a:srgbClr val="000000"/>
                        </a:solidFill>
                        <a:latin typeface="+mj-ea"/>
                        <a:ea typeface="+mj-ea"/>
                      </a:endParaRPr>
                    </a:p>
                  </a:txBody>
                  <a:tcPr anchor="ctr"/>
                </a:tc>
                <a:extLst>
                  <a:ext uri="{0D108BD9-81ED-4DB2-BD59-A6C34878D82A}">
                    <a16:rowId xmlns:a16="http://schemas.microsoft.com/office/drawing/2014/main" xmlns="" val="3832975569"/>
                  </a:ext>
                </a:extLst>
              </a:tr>
              <a:tr h="795867">
                <a:tc>
                  <a:txBody>
                    <a:bodyPr/>
                    <a:lstStyle/>
                    <a:p>
                      <a:pPr algn="r"/>
                      <a:r>
                        <a:rPr lang="zh-TW" altLang="en-US" sz="3200" b="1" cap="all" dirty="0">
                          <a:solidFill>
                            <a:srgbClr val="000000"/>
                          </a:solidFill>
                          <a:latin typeface="+mj-ea"/>
                          <a:ea typeface="+mj-ea"/>
                        </a:rPr>
                        <a:t>遺贈會會員</a:t>
                      </a:r>
                      <a:endParaRPr lang="en-US" sz="3200" b="1" cap="all"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1,041</a:t>
                      </a:r>
                      <a:endParaRPr lang="en-US" sz="320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12,911</a:t>
                      </a:r>
                      <a:endParaRPr lang="en-US" sz="3200" dirty="0">
                        <a:solidFill>
                          <a:srgbClr val="000000"/>
                        </a:solidFill>
                        <a:latin typeface="+mj-ea"/>
                        <a:ea typeface="+mj-ea"/>
                      </a:endParaRPr>
                    </a:p>
                  </a:txBody>
                  <a:tcPr anchor="ctr"/>
                </a:tc>
                <a:extLst>
                  <a:ext uri="{0D108BD9-81ED-4DB2-BD59-A6C34878D82A}">
                    <a16:rowId xmlns:a16="http://schemas.microsoft.com/office/drawing/2014/main" xmlns="" val="3121356661"/>
                  </a:ext>
                </a:extLst>
              </a:tr>
              <a:tr h="795867">
                <a:tc>
                  <a:txBody>
                    <a:bodyPr/>
                    <a:lstStyle/>
                    <a:p>
                      <a:pPr algn="r"/>
                      <a:r>
                        <a:rPr lang="zh-TW" altLang="en-US" sz="3200" b="1" cap="all" dirty="0">
                          <a:solidFill>
                            <a:srgbClr val="000000"/>
                          </a:solidFill>
                          <a:latin typeface="+mj-ea"/>
                          <a:ea typeface="+mj-ea"/>
                        </a:rPr>
                        <a:t>捐獻人</a:t>
                      </a:r>
                      <a:endParaRPr lang="en-US" sz="3200" b="1" cap="all"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2,889</a:t>
                      </a:r>
                      <a:endParaRPr lang="en-US" sz="320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100,312</a:t>
                      </a:r>
                      <a:endParaRPr lang="en-US" sz="3200" dirty="0">
                        <a:solidFill>
                          <a:srgbClr val="000000"/>
                        </a:solidFill>
                        <a:latin typeface="+mj-ea"/>
                        <a:ea typeface="+mj-ea"/>
                      </a:endParaRPr>
                    </a:p>
                  </a:txBody>
                  <a:tcPr anchor="ctr"/>
                </a:tc>
                <a:extLst>
                  <a:ext uri="{0D108BD9-81ED-4DB2-BD59-A6C34878D82A}">
                    <a16:rowId xmlns:a16="http://schemas.microsoft.com/office/drawing/2014/main" xmlns="" val="379471148"/>
                  </a:ext>
                </a:extLst>
              </a:tr>
              <a:tr h="795867">
                <a:tc>
                  <a:txBody>
                    <a:bodyPr/>
                    <a:lstStyle/>
                    <a:p>
                      <a:pPr algn="r"/>
                      <a:r>
                        <a:rPr lang="zh-TW" altLang="en-US" sz="3200" b="1" cap="all" dirty="0">
                          <a:solidFill>
                            <a:srgbClr val="000000"/>
                          </a:solidFill>
                          <a:latin typeface="+mj-ea"/>
                          <a:ea typeface="+mj-ea"/>
                        </a:rPr>
                        <a:t>保羅哈理斯之友</a:t>
                      </a:r>
                      <a:endParaRPr lang="en-US" sz="3200" b="1" cap="all"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54,177</a:t>
                      </a:r>
                      <a:endParaRPr lang="en-US" sz="3200" dirty="0">
                        <a:solidFill>
                          <a:srgbClr val="000000"/>
                        </a:solidFill>
                        <a:latin typeface="+mj-ea"/>
                        <a:ea typeface="+mj-ea"/>
                      </a:endParaRPr>
                    </a:p>
                  </a:txBody>
                  <a:tcPr anchor="ctr"/>
                </a:tc>
                <a:tc>
                  <a:txBody>
                    <a:bodyPr/>
                    <a:lstStyle/>
                    <a:p>
                      <a:pPr algn="ctr"/>
                      <a:r>
                        <a:rPr lang="en-US" sz="3200" dirty="0" smtClean="0">
                          <a:solidFill>
                            <a:srgbClr val="000000"/>
                          </a:solidFill>
                          <a:latin typeface="+mj-ea"/>
                          <a:ea typeface="+mj-ea"/>
                        </a:rPr>
                        <a:t>1,624,373</a:t>
                      </a:r>
                      <a:endParaRPr lang="en-US" sz="3200" dirty="0">
                        <a:solidFill>
                          <a:srgbClr val="000000"/>
                        </a:solidFill>
                        <a:latin typeface="+mj-ea"/>
                        <a:ea typeface="+mj-ea"/>
                      </a:endParaRPr>
                    </a:p>
                  </a:txBody>
                  <a:tcPr anchor="ctr"/>
                </a:tc>
                <a:extLst>
                  <a:ext uri="{0D108BD9-81ED-4DB2-BD59-A6C34878D82A}">
                    <a16:rowId xmlns:a16="http://schemas.microsoft.com/office/drawing/2014/main" xmlns="" val="302862468"/>
                  </a:ext>
                </a:extLst>
              </a:tr>
            </a:tbl>
          </a:graphicData>
        </a:graphic>
      </p:graphicFrame>
    </p:spTree>
    <p:extLst>
      <p:ext uri="{BB962C8B-B14F-4D97-AF65-F5344CB8AC3E}">
        <p14:creationId xmlns:p14="http://schemas.microsoft.com/office/powerpoint/2010/main" val="80425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zh-TW" altLang="en-US" sz="4000" dirty="0"/>
              <a:t>阿奇柯蘭夫會會員等級分類</a:t>
            </a:r>
            <a:endParaRPr lang="en-US" sz="4000" dirty="0"/>
          </a:p>
        </p:txBody>
      </p:sp>
      <p:grpSp>
        <p:nvGrpSpPr>
          <p:cNvPr id="5" name="Group 4"/>
          <p:cNvGrpSpPr/>
          <p:nvPr/>
        </p:nvGrpSpPr>
        <p:grpSpPr>
          <a:xfrm rot="21038203">
            <a:off x="5181600" y="1371600"/>
            <a:ext cx="3505200" cy="1676400"/>
            <a:chOff x="5498918" y="445607"/>
            <a:chExt cx="3505200" cy="1676400"/>
          </a:xfrm>
        </p:grpSpPr>
        <p:sp>
          <p:nvSpPr>
            <p:cNvPr id="3" name="Rounded Rectangle 2"/>
            <p:cNvSpPr/>
            <p:nvPr/>
          </p:nvSpPr>
          <p:spPr>
            <a:xfrm rot="552379">
              <a:off x="5498918" y="445607"/>
              <a:ext cx="3505200" cy="1676400"/>
            </a:xfrm>
            <a:prstGeom prst="roundRect">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rot="577581">
              <a:off x="5655869" y="591308"/>
              <a:ext cx="3200400" cy="1384995"/>
            </a:xfrm>
            <a:prstGeom prst="rect">
              <a:avLst/>
            </a:prstGeom>
            <a:noFill/>
          </p:spPr>
          <p:txBody>
            <a:bodyPr wrap="square" rtlCol="0">
              <a:spAutoFit/>
            </a:bodyPr>
            <a:lstStyle/>
            <a:p>
              <a:pPr algn="ctr"/>
              <a:r>
                <a:rPr lang="en-US" dirty="0">
                  <a:solidFill>
                    <a:srgbClr val="000000"/>
                  </a:solidFill>
                  <a:latin typeface="Arial Narrow" panose="020B0606020202030204" pitchFamily="34" charset="0"/>
                </a:rPr>
                <a:t>Total members as of 30 June 2016: </a:t>
              </a:r>
              <a:br>
                <a:rPr lang="en-US" dirty="0">
                  <a:solidFill>
                    <a:srgbClr val="000000"/>
                  </a:solidFill>
                  <a:latin typeface="Arial Narrow" panose="020B0606020202030204" pitchFamily="34" charset="0"/>
                </a:rPr>
              </a:br>
              <a:r>
                <a:rPr lang="en-US" sz="3600" b="1" dirty="0">
                  <a:solidFill>
                    <a:schemeClr val="bg1"/>
                  </a:solidFill>
                  <a:latin typeface="Arial Narrow" panose="020B0606020202030204" pitchFamily="34" charset="0"/>
                </a:rPr>
                <a:t>658</a:t>
              </a:r>
            </a:p>
          </p:txBody>
        </p:sp>
      </p:grpSp>
      <p:graphicFrame>
        <p:nvGraphicFramePr>
          <p:cNvPr id="9" name="Chart 8"/>
          <p:cNvGraphicFramePr/>
          <p:nvPr>
            <p:extLst/>
          </p:nvPr>
        </p:nvGraphicFramePr>
        <p:xfrm>
          <a:off x="152400" y="2573417"/>
          <a:ext cx="5266570" cy="3827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175605583"/>
              </p:ext>
            </p:extLst>
          </p:nvPr>
        </p:nvGraphicFramePr>
        <p:xfrm>
          <a:off x="284205" y="838200"/>
          <a:ext cx="8839200" cy="5715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62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12" dur="500"/>
                                        <p:tgtEl>
                                          <p:spTgt spid="13">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7" dur="500"/>
                                        <p:tgtEl>
                                          <p:spTgt spid="13">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2" dur="500"/>
                                        <p:tgtEl>
                                          <p:spTgt spid="13">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27" dur="500"/>
                                        <p:tgtEl>
                                          <p:spTgt spid="13">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fade">
                                      <p:cBhvr>
                                        <p:cTn id="32" dur="500"/>
                                        <p:tgtEl>
                                          <p:spTgt spid="13">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fade">
                                      <p:cBhvr>
                                        <p:cTn id="37" dur="500"/>
                                        <p:tgtEl>
                                          <p:spTgt spid="13">
                                            <p:graphicEl>
                                              <a:chart seriesIdx="-4" categoryIdx="4"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fade">
                                      <p:cBhvr>
                                        <p:cTn id="42" dur="500"/>
                                        <p:tgtEl>
                                          <p:spTgt spid="13">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47" dur="500"/>
                                        <p:tgtEl>
                                          <p:spTgt spid="9">
                                            <p:graphicEl>
                                              <a:chart seriesIdx="-3" categoryIdx="-3" bldStep="gridLegen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Graphic spid="13"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zh-TW" altLang="en-US" sz="4000" dirty="0"/>
              <a:t>阿奇柯蘭夫會會員前十大國家</a:t>
            </a:r>
            <a:endParaRPr lang="en-US" sz="4000" dirty="0"/>
          </a:p>
        </p:txBody>
      </p:sp>
      <p:graphicFrame>
        <p:nvGraphicFramePr>
          <p:cNvPr id="9" name="Chart 8"/>
          <p:cNvGraphicFramePr/>
          <p:nvPr>
            <p:extLst>
              <p:ext uri="{D42A27DB-BD31-4B8C-83A1-F6EECF244321}">
                <p14:modId xmlns:p14="http://schemas.microsoft.com/office/powerpoint/2010/main" val="2344079990"/>
              </p:ext>
            </p:extLst>
          </p:nvPr>
        </p:nvGraphicFramePr>
        <p:xfrm>
          <a:off x="152400" y="1143000"/>
          <a:ext cx="8763000" cy="5257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4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扶輪基金會</a:t>
            </a:r>
          </a:p>
        </p:txBody>
      </p:sp>
      <p:sp>
        <p:nvSpPr>
          <p:cNvPr id="6" name="文字版面配置區 5"/>
          <p:cNvSpPr>
            <a:spLocks noGrp="1"/>
          </p:cNvSpPr>
          <p:nvPr>
            <p:ph type="body" idx="1"/>
          </p:nvPr>
        </p:nvSpPr>
        <p:spPr>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zh-TW" altLang="en-US" sz="3200" b="0" dirty="0">
                <a:solidFill>
                  <a:srgbClr val="002060"/>
                </a:solidFill>
              </a:rPr>
              <a:t>扶輪基金會的座右銘</a:t>
            </a:r>
          </a:p>
        </p:txBody>
      </p:sp>
      <p:sp>
        <p:nvSpPr>
          <p:cNvPr id="3" name="內容版面配置區 2"/>
          <p:cNvSpPr>
            <a:spLocks noGrp="1"/>
          </p:cNvSpPr>
          <p:nvPr>
            <p:ph sz="half" idx="2"/>
          </p:nvPr>
        </p:nvSpPr>
        <p:spPr>
          <a:ln/>
        </p:spPr>
        <p:style>
          <a:lnRef idx="1">
            <a:schemeClr val="accent5"/>
          </a:lnRef>
          <a:fillRef idx="2">
            <a:schemeClr val="accent5"/>
          </a:fillRef>
          <a:effectRef idx="1">
            <a:schemeClr val="accent5"/>
          </a:effectRef>
          <a:fontRef idx="minor">
            <a:schemeClr val="dk1"/>
          </a:fontRef>
        </p:style>
        <p:txBody>
          <a:bodyPr/>
          <a:lstStyle/>
          <a:p>
            <a:r>
              <a:rPr lang="zh-TW" altLang="en-US" dirty="0"/>
              <a:t>行善天下（</a:t>
            </a:r>
            <a:r>
              <a:rPr lang="en-US" altLang="zh-TW" dirty="0"/>
              <a:t>Doing Good in the World</a:t>
            </a:r>
            <a:r>
              <a:rPr lang="zh-TW" altLang="en-US" dirty="0"/>
              <a:t>）」是扶輪基金會的座右銘。</a:t>
            </a:r>
          </a:p>
          <a:p>
            <a:endParaRPr lang="zh-TW" altLang="en-US" dirty="0"/>
          </a:p>
        </p:txBody>
      </p:sp>
      <p:sp>
        <p:nvSpPr>
          <p:cNvPr id="7" name="文字版面配置區 6"/>
          <p:cNvSpPr>
            <a:spLocks noGrp="1"/>
          </p:cNvSpPr>
          <p:nvPr>
            <p:ph type="body" sz="quarter" idx="3"/>
          </p:nvPr>
        </p:nvSpPr>
        <p:spPr>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zh-TW" altLang="en-US" sz="3200" b="0" dirty="0">
                <a:solidFill>
                  <a:srgbClr val="002060"/>
                </a:solidFill>
                <a:latin typeface="微軟正黑體" panose="020B0604030504040204" pitchFamily="34" charset="-120"/>
              </a:rPr>
              <a:t>扶輪基金會使命</a:t>
            </a:r>
            <a:endParaRPr lang="zh-TW" altLang="en-US" sz="3200" b="0" dirty="0">
              <a:solidFill>
                <a:srgbClr val="002060"/>
              </a:solidFill>
            </a:endParaRPr>
          </a:p>
        </p:txBody>
      </p:sp>
      <p:sp>
        <p:nvSpPr>
          <p:cNvPr id="8" name="內容版面配置區 7"/>
          <p:cNvSpPr>
            <a:spLocks noGrp="1"/>
          </p:cNvSpPr>
          <p:nvPr>
            <p:ph sz="quarter" idx="4"/>
          </p:nvPr>
        </p:nvSpPr>
        <p:spPr>
          <a:ln/>
        </p:spPr>
        <p:style>
          <a:lnRef idx="1">
            <a:schemeClr val="accent5"/>
          </a:lnRef>
          <a:fillRef idx="2">
            <a:schemeClr val="accent5"/>
          </a:fillRef>
          <a:effectRef idx="1">
            <a:schemeClr val="accent5"/>
          </a:effectRef>
          <a:fontRef idx="minor">
            <a:schemeClr val="dk1"/>
          </a:fontRef>
        </p:style>
        <p:txBody>
          <a:bodyPr/>
          <a:lstStyle/>
          <a:p>
            <a:r>
              <a:rPr lang="zh-TW" altLang="en-US" dirty="0">
                <a:latin typeface="微軟正黑體" panose="020B0604030504040204" pitchFamily="34" charset="-120"/>
              </a:rPr>
              <a:t>扶輪基金會的使命在於使扶輪社員們有能力透過改進保健、支持教育、以及減輕貧窮，來增進世界瞭解、親善與和平。</a:t>
            </a:r>
            <a:endParaRPr lang="zh-TW" altLang="en-US" sz="2000" dirty="0">
              <a:ea typeface="ＭＳ Ｐゴシック" pitchFamily="34" charset="-128"/>
            </a:endParaRPr>
          </a:p>
          <a:p>
            <a:endParaRPr lang="zh-TW" altLang="en-US"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13</a:t>
            </a:fld>
            <a:endParaRPr lang="zh-TW" altLang="en-US"/>
          </a:p>
        </p:txBody>
      </p:sp>
    </p:spTree>
    <p:extLst>
      <p:ext uri="{BB962C8B-B14F-4D97-AF65-F5344CB8AC3E}">
        <p14:creationId xmlns:p14="http://schemas.microsoft.com/office/powerpoint/2010/main" val="2509500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扶輪基金會使用範圍</a:t>
            </a:r>
          </a:p>
        </p:txBody>
      </p:sp>
      <p:sp>
        <p:nvSpPr>
          <p:cNvPr id="3" name="內容版面配置區 2"/>
          <p:cNvSpPr>
            <a:spLocks noGrp="1"/>
          </p:cNvSpPr>
          <p:nvPr>
            <p:ph idx="1"/>
          </p:nvPr>
        </p:nvSpPr>
        <p:spPr/>
        <p:txBody>
          <a:bodyPr/>
          <a:lstStyle/>
          <a:p>
            <a:r>
              <a:rPr lang="zh-TW" altLang="en-US" dirty="0"/>
              <a:t>扶輪獎助金</a:t>
            </a:r>
          </a:p>
          <a:p>
            <a:r>
              <a:rPr lang="zh-TW" altLang="en-US" dirty="0"/>
              <a:t>根除小兒麻痺</a:t>
            </a:r>
          </a:p>
          <a:p>
            <a:r>
              <a:rPr lang="zh-TW" altLang="en-US" dirty="0"/>
              <a:t>扶輪和平獎學金</a:t>
            </a:r>
          </a:p>
          <a:p>
            <a:endParaRPr lang="zh-TW" altLang="en-US"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14</a:t>
            </a:fld>
            <a:endParaRPr lang="zh-TW" altLang="en-US"/>
          </a:p>
        </p:txBody>
      </p:sp>
    </p:spTree>
    <p:extLst>
      <p:ext uri="{BB962C8B-B14F-4D97-AF65-F5344CB8AC3E}">
        <p14:creationId xmlns:p14="http://schemas.microsoft.com/office/powerpoint/2010/main" val="2837290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申請獎助金基本條件</a:t>
            </a:r>
          </a:p>
        </p:txBody>
      </p:sp>
      <p:sp>
        <p:nvSpPr>
          <p:cNvPr id="3" name="內容版面配置區 2"/>
          <p:cNvSpPr>
            <a:spLocks noGrp="1"/>
          </p:cNvSpPr>
          <p:nvPr>
            <p:ph idx="1"/>
          </p:nvPr>
        </p:nvSpPr>
        <p:spPr>
          <a:xfrm>
            <a:off x="457200" y="1268760"/>
            <a:ext cx="8229600" cy="4857403"/>
          </a:xfrm>
        </p:spPr>
        <p:txBody>
          <a:bodyPr>
            <a:normAutofit/>
          </a:bodyPr>
          <a:lstStyle/>
          <a:p>
            <a:r>
              <a:rPr lang="zh-TW" altLang="en-US" dirty="0"/>
              <a:t>地區必須通過認證。</a:t>
            </a:r>
            <a:endParaRPr lang="en-US" altLang="zh-TW" dirty="0"/>
          </a:p>
          <a:p>
            <a:r>
              <a:rPr lang="zh-TW" altLang="en-US" dirty="0"/>
              <a:t>扶輪社必須指派</a:t>
            </a:r>
            <a:r>
              <a:rPr lang="en-US" altLang="zh-TW" dirty="0"/>
              <a:t>1</a:t>
            </a:r>
            <a:r>
              <a:rPr lang="zh-TW" altLang="en-US" dirty="0"/>
              <a:t>人以上參加地區舉辦的獎助金管理研習會，並通過認證。</a:t>
            </a:r>
            <a:endParaRPr lang="en-US" altLang="zh-TW" dirty="0"/>
          </a:p>
          <a:p>
            <a:r>
              <a:rPr lang="zh-TW" altLang="en-US" dirty="0"/>
              <a:t>扶輪社長簽署備忘錄及承諾遵守地區另外訂定之條件。</a:t>
            </a:r>
            <a:endParaRPr lang="en-US" altLang="zh-TW" dirty="0"/>
          </a:p>
          <a:p>
            <a:r>
              <a:rPr lang="zh-TW" altLang="en-US" dirty="0"/>
              <a:t>遵守獎助金管理之細節。</a:t>
            </a:r>
            <a:endParaRPr lang="en-US" altLang="zh-TW"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15</a:t>
            </a:fld>
            <a:endParaRPr lang="zh-TW" altLang="en-US"/>
          </a:p>
        </p:txBody>
      </p:sp>
    </p:spTree>
    <p:extLst>
      <p:ext uri="{BB962C8B-B14F-4D97-AF65-F5344CB8AC3E}">
        <p14:creationId xmlns:p14="http://schemas.microsoft.com/office/powerpoint/2010/main" val="3555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地區獎助金</a:t>
            </a:r>
          </a:p>
        </p:txBody>
      </p:sp>
      <p:sp>
        <p:nvSpPr>
          <p:cNvPr id="3" name="內容版面配置區 2"/>
          <p:cNvSpPr>
            <a:spLocks noGrp="1"/>
          </p:cNvSpPr>
          <p:nvPr>
            <p:ph idx="1"/>
          </p:nvPr>
        </p:nvSpPr>
        <p:spPr/>
        <p:txBody>
          <a:bodyPr>
            <a:normAutofit fontScale="92500" lnSpcReduction="10000"/>
          </a:bodyPr>
          <a:lstStyle/>
          <a:p>
            <a:r>
              <a:rPr lang="zh-TW" altLang="en-US" dirty="0"/>
              <a:t>資金來源</a:t>
            </a:r>
            <a:r>
              <a:rPr lang="en-US" altLang="zh-TW" dirty="0"/>
              <a:t>:</a:t>
            </a:r>
            <a:r>
              <a:rPr lang="zh-TW" altLang="en-US" dirty="0"/>
              <a:t> </a:t>
            </a:r>
            <a:r>
              <a:rPr lang="en-US" altLang="zh-TW" dirty="0"/>
              <a:t>DDF</a:t>
            </a:r>
            <a:r>
              <a:rPr lang="zh-TW" altLang="en-US" dirty="0"/>
              <a:t>之</a:t>
            </a:r>
            <a:r>
              <a:rPr lang="en-US" altLang="zh-TW" dirty="0"/>
              <a:t>50%</a:t>
            </a:r>
            <a:r>
              <a:rPr lang="zh-TW" altLang="en-US" dirty="0"/>
              <a:t>以下。</a:t>
            </a:r>
            <a:endParaRPr lang="en-US" altLang="zh-TW" dirty="0"/>
          </a:p>
          <a:p>
            <a:r>
              <a:rPr lang="zh-TW" altLang="en-US" dirty="0"/>
              <a:t>一年只開放一次申請，日期由地區決定。</a:t>
            </a:r>
            <a:endParaRPr lang="en-US" altLang="zh-TW" dirty="0"/>
          </a:p>
          <a:p>
            <a:r>
              <a:rPr lang="zh-TW" altLang="en-US" dirty="0"/>
              <a:t>可使用於國內或國外及小型服務計畫。</a:t>
            </a:r>
            <a:endParaRPr lang="en-US" altLang="zh-TW" dirty="0"/>
          </a:p>
          <a:p>
            <a:r>
              <a:rPr lang="zh-TW" altLang="en-US" dirty="0"/>
              <a:t>必須有社員參與。</a:t>
            </a:r>
            <a:endParaRPr lang="en-US" altLang="zh-TW" dirty="0"/>
          </a:p>
          <a:p>
            <a:r>
              <a:rPr lang="zh-TW" altLang="en-US" dirty="0"/>
              <a:t>地區可增加申請條件。</a:t>
            </a:r>
            <a:endParaRPr lang="en-US" altLang="zh-TW" dirty="0"/>
          </a:p>
          <a:p>
            <a:r>
              <a:rPr lang="zh-TW" altLang="en-US" dirty="0"/>
              <a:t>由地區管理及分配。</a:t>
            </a:r>
            <a:endParaRPr lang="en-US" altLang="zh-TW" dirty="0"/>
          </a:p>
          <a:p>
            <a:r>
              <a:rPr lang="zh-TW" altLang="en-US" dirty="0"/>
              <a:t>援助地區及扶輪社贊助</a:t>
            </a:r>
            <a:r>
              <a:rPr lang="zh-TW" altLang="en-US" b="1" i="1" dirty="0"/>
              <a:t>符合扶輪基金會使命之活動</a:t>
            </a:r>
            <a:r>
              <a:rPr lang="zh-TW" altLang="en-US" dirty="0"/>
              <a:t>，包括職業訓練團隊，獎學金，人道服務計畫及文化交換。</a:t>
            </a:r>
            <a:endParaRPr lang="en-US" altLang="zh-TW" dirty="0"/>
          </a:p>
          <a:p>
            <a:endParaRPr lang="en-US" altLang="zh-TW"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16</a:t>
            </a:fld>
            <a:endParaRPr lang="zh-TW" altLang="en-US"/>
          </a:p>
        </p:txBody>
      </p:sp>
    </p:spTree>
    <p:extLst>
      <p:ext uri="{BB962C8B-B14F-4D97-AF65-F5344CB8AC3E}">
        <p14:creationId xmlns:p14="http://schemas.microsoft.com/office/powerpoint/2010/main" val="205584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全球獎助金</a:t>
            </a:r>
          </a:p>
        </p:txBody>
      </p:sp>
      <p:sp>
        <p:nvSpPr>
          <p:cNvPr id="3" name="內容版面配置區 2"/>
          <p:cNvSpPr>
            <a:spLocks noGrp="1"/>
          </p:cNvSpPr>
          <p:nvPr>
            <p:ph idx="1"/>
          </p:nvPr>
        </p:nvSpPr>
        <p:spPr/>
        <p:txBody>
          <a:bodyPr>
            <a:normAutofit fontScale="92500" lnSpcReduction="10000"/>
          </a:bodyPr>
          <a:lstStyle/>
          <a:p>
            <a:r>
              <a:rPr lang="zh-TW" altLang="en-US" dirty="0"/>
              <a:t>支援扶輪社及地區參與大型的國際人道計畫、職業訓練團隊、獎學金。</a:t>
            </a:r>
            <a:endParaRPr lang="en-US" altLang="zh-TW" dirty="0"/>
          </a:p>
          <a:p>
            <a:r>
              <a:rPr lang="zh-TW" altLang="en-US" dirty="0"/>
              <a:t>必須符合在六大焦點領域範圍內。</a:t>
            </a:r>
            <a:endParaRPr lang="en-US" altLang="zh-TW" dirty="0"/>
          </a:p>
          <a:p>
            <a:r>
              <a:rPr lang="zh-TW" altLang="en-US" dirty="0"/>
              <a:t>效果必須具有永續性及可衡量性。</a:t>
            </a:r>
            <a:endParaRPr lang="en-US" altLang="zh-TW" dirty="0"/>
          </a:p>
          <a:p>
            <a:r>
              <a:rPr lang="zh-TW" altLang="en-US" dirty="0"/>
              <a:t>必須有扶輪社員參與。</a:t>
            </a:r>
            <a:endParaRPr lang="en-US" altLang="zh-TW" dirty="0"/>
          </a:p>
          <a:p>
            <a:r>
              <a:rPr lang="zh-TW" altLang="en-US" dirty="0"/>
              <a:t>隨時可申請。</a:t>
            </a:r>
            <a:endParaRPr lang="en-US" altLang="zh-TW" dirty="0"/>
          </a:p>
          <a:p>
            <a:r>
              <a:rPr lang="zh-TW" altLang="en-US" dirty="0"/>
              <a:t>申請獎助金額必須大於</a:t>
            </a:r>
            <a:r>
              <a:rPr lang="en-US" altLang="zh-TW" dirty="0"/>
              <a:t>$15,000</a:t>
            </a:r>
            <a:r>
              <a:rPr lang="zh-TW" altLang="en-US" dirty="0"/>
              <a:t>。</a:t>
            </a:r>
            <a:endParaRPr lang="en-US" altLang="zh-TW" dirty="0"/>
          </a:p>
          <a:p>
            <a:r>
              <a:rPr lang="zh-TW" altLang="en-US" dirty="0"/>
              <a:t>必須有國外地區或扶輪社參與。</a:t>
            </a:r>
            <a:endParaRPr lang="en-US" altLang="zh-TW" dirty="0"/>
          </a:p>
          <a:p>
            <a:r>
              <a:rPr lang="zh-TW" altLang="en-US" dirty="0"/>
              <a:t>國外捐贈至少佔</a:t>
            </a:r>
            <a:r>
              <a:rPr lang="en-US" altLang="zh-TW" dirty="0"/>
              <a:t>30%</a:t>
            </a:r>
            <a:r>
              <a:rPr lang="zh-TW" altLang="en-US" dirty="0"/>
              <a:t>以上。</a:t>
            </a:r>
            <a:endParaRPr lang="en-US" altLang="zh-TW" dirty="0"/>
          </a:p>
          <a:p>
            <a:endParaRPr lang="en-US" altLang="zh-TW" dirty="0"/>
          </a:p>
          <a:p>
            <a:endParaRPr lang="en-US" altLang="zh-TW"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17</a:t>
            </a:fld>
            <a:endParaRPr lang="zh-TW" altLang="en-US"/>
          </a:p>
        </p:txBody>
      </p:sp>
    </p:spTree>
    <p:extLst>
      <p:ext uri="{BB962C8B-B14F-4D97-AF65-F5344CB8AC3E}">
        <p14:creationId xmlns:p14="http://schemas.microsoft.com/office/powerpoint/2010/main" val="993305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六大焦點領域</a:t>
            </a:r>
          </a:p>
        </p:txBody>
      </p:sp>
      <p:sp>
        <p:nvSpPr>
          <p:cNvPr id="3" name="內容版面配置區 2"/>
          <p:cNvSpPr>
            <a:spLocks noGrp="1"/>
          </p:cNvSpPr>
          <p:nvPr>
            <p:ph idx="1"/>
          </p:nvPr>
        </p:nvSpPr>
        <p:spPr>
          <a:xfrm>
            <a:off x="2051720" y="1600200"/>
            <a:ext cx="6635080" cy="4525963"/>
          </a:xfrm>
        </p:spPr>
        <p:txBody>
          <a:bodyPr>
            <a:normAutofit/>
          </a:bodyPr>
          <a:lstStyle/>
          <a:p>
            <a:r>
              <a:rPr lang="zh-TW" altLang="en-US" sz="3600" dirty="0"/>
              <a:t>和平與衝突預防</a:t>
            </a:r>
            <a:r>
              <a:rPr lang="en-US" altLang="zh-TW" sz="3600" b="1" dirty="0"/>
              <a:t>/</a:t>
            </a:r>
            <a:r>
              <a:rPr lang="zh-TW" altLang="en-US" sz="3600" dirty="0"/>
              <a:t>解決 </a:t>
            </a:r>
            <a:endParaRPr lang="en-US" altLang="zh-TW" sz="3600" dirty="0"/>
          </a:p>
          <a:p>
            <a:r>
              <a:rPr lang="zh-TW" altLang="en-US" sz="3600" dirty="0"/>
              <a:t>疾病預防與治療 </a:t>
            </a:r>
            <a:endParaRPr lang="en-US" altLang="zh-TW" sz="3600" dirty="0"/>
          </a:p>
          <a:p>
            <a:r>
              <a:rPr lang="zh-TW" altLang="en-US" sz="3600" dirty="0"/>
              <a:t>水與衛生 </a:t>
            </a:r>
            <a:endParaRPr lang="en-US" altLang="zh-TW" sz="3600" dirty="0"/>
          </a:p>
          <a:p>
            <a:r>
              <a:rPr lang="zh-TW" altLang="en-US" sz="3600" dirty="0"/>
              <a:t>母親與兒童健康 </a:t>
            </a:r>
            <a:endParaRPr lang="en-US" altLang="zh-TW" sz="3600" dirty="0"/>
          </a:p>
          <a:p>
            <a:r>
              <a:rPr lang="zh-TW" altLang="en-US" sz="3600" dirty="0"/>
              <a:t>基礎教育與識字 </a:t>
            </a:r>
            <a:endParaRPr lang="en-US" altLang="zh-TW" sz="3600" dirty="0"/>
          </a:p>
          <a:p>
            <a:r>
              <a:rPr lang="zh-TW" altLang="en-US" sz="3600" dirty="0"/>
              <a:t>經濟與社區發展 </a:t>
            </a:r>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18</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816" y="1616113"/>
            <a:ext cx="605053" cy="3901119"/>
          </a:xfrm>
          <a:prstGeom prst="rect">
            <a:avLst/>
          </a:prstGeom>
        </p:spPr>
      </p:pic>
    </p:spTree>
    <p:extLst>
      <p:ext uri="{BB962C8B-B14F-4D97-AF65-F5344CB8AC3E}">
        <p14:creationId xmlns:p14="http://schemas.microsoft.com/office/powerpoint/2010/main" val="202931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獎學金</a:t>
            </a:r>
          </a:p>
        </p:txBody>
      </p:sp>
      <p:sp>
        <p:nvSpPr>
          <p:cNvPr id="3" name="內容版面配置區 2"/>
          <p:cNvSpPr>
            <a:spLocks noGrp="1"/>
          </p:cNvSpPr>
          <p:nvPr>
            <p:ph idx="1"/>
          </p:nvPr>
        </p:nvSpPr>
        <p:spPr/>
        <p:txBody>
          <a:bodyPr>
            <a:normAutofit lnSpcReduction="10000"/>
          </a:bodyPr>
          <a:lstStyle/>
          <a:p>
            <a:r>
              <a:rPr lang="zh-TW" altLang="en-US" dirty="0"/>
              <a:t>全球獎助金</a:t>
            </a:r>
            <a:endParaRPr lang="en-US" altLang="zh-TW" dirty="0"/>
          </a:p>
          <a:p>
            <a:pPr marL="0" indent="0">
              <a:buNone/>
            </a:pPr>
            <a:r>
              <a:rPr lang="zh-TW" altLang="en-US" dirty="0"/>
              <a:t>     </a:t>
            </a:r>
            <a:r>
              <a:rPr lang="en-US" altLang="zh-TW" dirty="0"/>
              <a:t>	</a:t>
            </a:r>
            <a:r>
              <a:rPr lang="zh-TW" altLang="en-US" dirty="0"/>
              <a:t>研究所</a:t>
            </a:r>
            <a:r>
              <a:rPr lang="en-US" altLang="zh-TW" dirty="0"/>
              <a:t>1-4</a:t>
            </a:r>
            <a:r>
              <a:rPr lang="zh-TW" altLang="en-US" dirty="0"/>
              <a:t>年</a:t>
            </a:r>
            <a:endParaRPr lang="en-US" altLang="zh-TW" dirty="0"/>
          </a:p>
          <a:p>
            <a:pPr marL="0" indent="0">
              <a:buNone/>
            </a:pPr>
            <a:r>
              <a:rPr lang="zh-TW" altLang="en-US" dirty="0"/>
              <a:t>     </a:t>
            </a:r>
            <a:r>
              <a:rPr lang="en-US" altLang="zh-TW" dirty="0"/>
              <a:t>	</a:t>
            </a:r>
            <a:r>
              <a:rPr lang="zh-TW" altLang="en-US" dirty="0"/>
              <a:t>所學科目與六大焦點領域有關</a:t>
            </a:r>
            <a:endParaRPr lang="en-US" altLang="zh-TW" dirty="0"/>
          </a:p>
          <a:p>
            <a:pPr marL="0" indent="0">
              <a:buNone/>
            </a:pPr>
            <a:r>
              <a:rPr lang="en-US" altLang="zh-TW" dirty="0"/>
              <a:t>	</a:t>
            </a:r>
            <a:r>
              <a:rPr lang="zh-TW" altLang="en-US" dirty="0"/>
              <a:t>必須有國外及國內贊助者</a:t>
            </a:r>
            <a:endParaRPr lang="en-US" altLang="zh-TW" dirty="0"/>
          </a:p>
          <a:p>
            <a:pPr marL="0" indent="0">
              <a:buNone/>
            </a:pPr>
            <a:r>
              <a:rPr lang="en-US" altLang="zh-TW" dirty="0"/>
              <a:t>	</a:t>
            </a:r>
            <a:r>
              <a:rPr lang="zh-TW" altLang="en-US" dirty="0"/>
              <a:t>最低金額美金</a:t>
            </a:r>
            <a:r>
              <a:rPr lang="en-US" altLang="zh-TW" dirty="0"/>
              <a:t>30,000</a:t>
            </a:r>
            <a:r>
              <a:rPr lang="zh-TW" altLang="en-US" dirty="0"/>
              <a:t>元以上</a:t>
            </a:r>
            <a:endParaRPr lang="en-US" altLang="zh-TW" dirty="0"/>
          </a:p>
          <a:p>
            <a:r>
              <a:rPr lang="zh-TW" altLang="en-US" dirty="0"/>
              <a:t>地區獎助金</a:t>
            </a:r>
            <a:endParaRPr lang="en-US" altLang="zh-TW" dirty="0"/>
          </a:p>
          <a:p>
            <a:pPr marL="0" indent="0">
              <a:buNone/>
            </a:pPr>
            <a:r>
              <a:rPr lang="en-US" altLang="zh-TW" dirty="0"/>
              <a:t>	</a:t>
            </a:r>
            <a:r>
              <a:rPr lang="zh-TW" altLang="en-US" dirty="0"/>
              <a:t>不限制學歷、學習科目、期間、地點</a:t>
            </a:r>
            <a:endParaRPr lang="en-US" altLang="zh-TW" dirty="0"/>
          </a:p>
          <a:p>
            <a:pPr marL="0" indent="0">
              <a:buNone/>
            </a:pPr>
            <a:r>
              <a:rPr lang="en-US" altLang="zh-TW" dirty="0"/>
              <a:t>	</a:t>
            </a:r>
            <a:r>
              <a:rPr lang="zh-TW" altLang="en-US" dirty="0"/>
              <a:t>由地區決定條件</a:t>
            </a:r>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19</a:t>
            </a:fld>
            <a:endParaRPr lang="zh-TW" altLang="en-US"/>
          </a:p>
        </p:txBody>
      </p:sp>
    </p:spTree>
    <p:extLst>
      <p:ext uri="{BB962C8B-B14F-4D97-AF65-F5344CB8AC3E}">
        <p14:creationId xmlns:p14="http://schemas.microsoft.com/office/powerpoint/2010/main" val="207900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林伯龍 </a:t>
            </a:r>
            <a:r>
              <a:rPr lang="en-US" altLang="zh-TW" dirty="0" smtClean="0"/>
              <a:t>Doctor</a:t>
            </a:r>
            <a:r>
              <a:rPr lang="zh-TW" altLang="en-US" dirty="0" smtClean="0"/>
              <a:t>簡介</a:t>
            </a:r>
            <a:endParaRPr lang="zh-TW" altLang="en-US" dirty="0"/>
          </a:p>
        </p:txBody>
      </p:sp>
      <p:sp>
        <p:nvSpPr>
          <p:cNvPr id="3" name="內容版面配置區 2"/>
          <p:cNvSpPr>
            <a:spLocks noGrp="1"/>
          </p:cNvSpPr>
          <p:nvPr>
            <p:ph idx="1"/>
          </p:nvPr>
        </p:nvSpPr>
        <p:spPr>
          <a:xfrm>
            <a:off x="899592" y="1268760"/>
            <a:ext cx="5760640" cy="5256584"/>
          </a:xfrm>
        </p:spPr>
        <p:txBody>
          <a:bodyPr>
            <a:normAutofit fontScale="55000" lnSpcReduction="20000"/>
          </a:bodyPr>
          <a:lstStyle/>
          <a:p>
            <a:pPr marL="0" indent="0">
              <a:buNone/>
            </a:pPr>
            <a:r>
              <a:rPr lang="zh-TW" altLang="en-US" dirty="0">
                <a:latin typeface="+mn-ea"/>
              </a:rPr>
              <a:t>扶輪社</a:t>
            </a:r>
            <a:r>
              <a:rPr lang="en-US" altLang="zh-TW" dirty="0">
                <a:latin typeface="+mn-ea"/>
              </a:rPr>
              <a:t>:</a:t>
            </a:r>
            <a:r>
              <a:rPr lang="zh-TW" altLang="en-US" dirty="0">
                <a:latin typeface="+mn-ea"/>
              </a:rPr>
              <a:t> </a:t>
            </a:r>
            <a:r>
              <a:rPr lang="zh-TW" altLang="en-US" dirty="0" smtClean="0">
                <a:latin typeface="+mn-ea"/>
              </a:rPr>
              <a:t>彰化中區扶輪社</a:t>
            </a:r>
            <a:endParaRPr lang="en-US" altLang="zh-TW" dirty="0">
              <a:latin typeface="+mn-ea"/>
            </a:endParaRPr>
          </a:p>
          <a:p>
            <a:pPr marL="0" indent="0">
              <a:buNone/>
            </a:pPr>
            <a:r>
              <a:rPr lang="zh-TW" altLang="en-US" dirty="0">
                <a:latin typeface="+mn-ea"/>
              </a:rPr>
              <a:t>入社</a:t>
            </a:r>
            <a:r>
              <a:rPr lang="en-US" altLang="zh-TW" dirty="0">
                <a:latin typeface="+mn-ea"/>
              </a:rPr>
              <a:t>:</a:t>
            </a:r>
            <a:r>
              <a:rPr lang="zh-TW" altLang="en-US" dirty="0">
                <a:latin typeface="+mn-ea"/>
              </a:rPr>
              <a:t> </a:t>
            </a:r>
            <a:r>
              <a:rPr lang="en-US" altLang="zh-TW" dirty="0" smtClean="0">
                <a:latin typeface="+mn-ea"/>
              </a:rPr>
              <a:t>1993</a:t>
            </a:r>
            <a:r>
              <a:rPr lang="zh-TW" altLang="en-US" dirty="0" smtClean="0">
                <a:latin typeface="+mn-ea"/>
              </a:rPr>
              <a:t>年</a:t>
            </a:r>
            <a:endParaRPr lang="en-US" altLang="zh-TW" dirty="0">
              <a:latin typeface="+mn-ea"/>
            </a:endParaRPr>
          </a:p>
          <a:p>
            <a:pPr marL="0" indent="0">
              <a:buNone/>
            </a:pPr>
            <a:r>
              <a:rPr lang="en-US" altLang="zh-TW" dirty="0" smtClean="0">
                <a:latin typeface="+mn-ea"/>
              </a:rPr>
              <a:t>1994 </a:t>
            </a:r>
            <a:r>
              <a:rPr lang="zh-TW" altLang="en-US" dirty="0" smtClean="0">
                <a:latin typeface="+mn-ea"/>
              </a:rPr>
              <a:t>國際扶輪台北年會通信組規劃</a:t>
            </a:r>
            <a:endParaRPr lang="en-US" altLang="zh-TW" dirty="0">
              <a:latin typeface="+mn-ea"/>
            </a:endParaRPr>
          </a:p>
          <a:p>
            <a:pPr marL="0" indent="0">
              <a:buNone/>
            </a:pPr>
            <a:r>
              <a:rPr lang="en-US" altLang="zh-TW" dirty="0" smtClean="0">
                <a:latin typeface="+mn-ea"/>
              </a:rPr>
              <a:t>1999-00</a:t>
            </a:r>
            <a:r>
              <a:rPr lang="zh-TW" altLang="en-US" dirty="0" smtClean="0">
                <a:latin typeface="+mn-ea"/>
              </a:rPr>
              <a:t> 地區</a:t>
            </a:r>
            <a:r>
              <a:rPr lang="en-US" altLang="zh-TW" dirty="0" smtClean="0">
                <a:latin typeface="+mn-ea"/>
              </a:rPr>
              <a:t>GSE</a:t>
            </a:r>
            <a:r>
              <a:rPr lang="zh-TW" altLang="en-US" dirty="0" smtClean="0">
                <a:latin typeface="+mn-ea"/>
              </a:rPr>
              <a:t>主委</a:t>
            </a:r>
            <a:endParaRPr lang="en-US" altLang="zh-TW" dirty="0">
              <a:latin typeface="+mn-ea"/>
            </a:endParaRPr>
          </a:p>
          <a:p>
            <a:pPr marL="0" indent="0">
              <a:buNone/>
            </a:pPr>
            <a:r>
              <a:rPr lang="en-US" altLang="zh-TW" dirty="0" smtClean="0">
                <a:latin typeface="+mn-ea"/>
              </a:rPr>
              <a:t>2001-02</a:t>
            </a:r>
            <a:r>
              <a:rPr lang="zh-TW" altLang="en-US" dirty="0" smtClean="0">
                <a:latin typeface="+mn-ea"/>
              </a:rPr>
              <a:t> 社長</a:t>
            </a:r>
            <a:endParaRPr lang="en-US" altLang="zh-TW" dirty="0">
              <a:latin typeface="+mn-ea"/>
            </a:endParaRPr>
          </a:p>
          <a:p>
            <a:pPr marL="0" indent="0">
              <a:buNone/>
            </a:pPr>
            <a:r>
              <a:rPr lang="en-US" altLang="zh-TW" dirty="0" smtClean="0">
                <a:latin typeface="+mn-ea"/>
              </a:rPr>
              <a:t>2004-05</a:t>
            </a:r>
            <a:r>
              <a:rPr lang="zh-TW" altLang="en-US" dirty="0" smtClean="0">
                <a:latin typeface="+mn-ea"/>
              </a:rPr>
              <a:t> 分區助理總監</a:t>
            </a:r>
            <a:endParaRPr lang="en-US" altLang="zh-TW" dirty="0" smtClean="0">
              <a:latin typeface="+mn-ea"/>
            </a:endParaRPr>
          </a:p>
          <a:p>
            <a:pPr marL="0" indent="0">
              <a:buNone/>
            </a:pPr>
            <a:r>
              <a:rPr lang="en-US" altLang="zh-TW" dirty="0" smtClean="0">
                <a:latin typeface="+mn-ea"/>
              </a:rPr>
              <a:t>2008-09</a:t>
            </a:r>
            <a:r>
              <a:rPr lang="zh-TW" altLang="en-US" dirty="0" smtClean="0">
                <a:latin typeface="+mn-ea"/>
              </a:rPr>
              <a:t> 地區副秘書長</a:t>
            </a:r>
            <a:endParaRPr lang="en-US" altLang="zh-TW" dirty="0">
              <a:latin typeface="+mn-ea"/>
            </a:endParaRPr>
          </a:p>
          <a:p>
            <a:pPr marL="0" indent="0">
              <a:buNone/>
            </a:pPr>
            <a:r>
              <a:rPr lang="en-US" altLang="zh-TW" dirty="0" smtClean="0">
                <a:latin typeface="+mn-ea"/>
              </a:rPr>
              <a:t>2011-12</a:t>
            </a:r>
            <a:r>
              <a:rPr lang="zh-TW" altLang="en-US" dirty="0" smtClean="0">
                <a:latin typeface="+mn-ea"/>
              </a:rPr>
              <a:t> 地區助理總監</a:t>
            </a:r>
            <a:endParaRPr lang="en-US" altLang="zh-TW" dirty="0">
              <a:latin typeface="+mn-ea"/>
            </a:endParaRPr>
          </a:p>
          <a:p>
            <a:pPr marL="0" indent="0">
              <a:buNone/>
            </a:pPr>
            <a:r>
              <a:rPr lang="en-US" altLang="zh-TW" dirty="0" smtClean="0">
                <a:latin typeface="+mn-ea"/>
              </a:rPr>
              <a:t>2013-14</a:t>
            </a:r>
            <a:r>
              <a:rPr lang="zh-TW" altLang="en-US" dirty="0" smtClean="0">
                <a:latin typeface="+mn-ea"/>
              </a:rPr>
              <a:t> 地區總監</a:t>
            </a:r>
            <a:endParaRPr lang="en-US" altLang="zh-TW" dirty="0">
              <a:latin typeface="+mn-ea"/>
            </a:endParaRPr>
          </a:p>
          <a:p>
            <a:pPr marL="0" indent="0">
              <a:buNone/>
            </a:pPr>
            <a:r>
              <a:rPr lang="en-US" altLang="zh-TW" dirty="0" smtClean="0">
                <a:latin typeface="+mn-ea"/>
              </a:rPr>
              <a:t>2015-17</a:t>
            </a:r>
            <a:r>
              <a:rPr lang="zh-TW" altLang="en-US" dirty="0" smtClean="0">
                <a:latin typeface="+mn-ea"/>
              </a:rPr>
              <a:t> </a:t>
            </a:r>
            <a:r>
              <a:rPr lang="en-US" altLang="zh-TW" dirty="0" smtClean="0">
                <a:latin typeface="+mn-ea"/>
              </a:rPr>
              <a:t>10B</a:t>
            </a:r>
            <a:r>
              <a:rPr lang="zh-TW" altLang="en-US" dirty="0" smtClean="0">
                <a:latin typeface="+mn-ea"/>
              </a:rPr>
              <a:t>地帶助理扶輪協調人</a:t>
            </a:r>
            <a:endParaRPr lang="en-US" altLang="zh-TW" dirty="0" smtClean="0">
              <a:latin typeface="+mn-ea"/>
            </a:endParaRPr>
          </a:p>
          <a:p>
            <a:pPr marL="0" indent="0">
              <a:buNone/>
            </a:pPr>
            <a:r>
              <a:rPr lang="en-US" altLang="zh-TW" dirty="0" smtClean="0">
                <a:latin typeface="+mn-ea"/>
              </a:rPr>
              <a:t>2016-17 </a:t>
            </a:r>
            <a:r>
              <a:rPr lang="zh-TW" altLang="en-US" dirty="0" smtClean="0">
                <a:latin typeface="+mn-ea"/>
              </a:rPr>
              <a:t>地區訓練委員會主委</a:t>
            </a:r>
            <a:endParaRPr lang="en-US" altLang="zh-TW" dirty="0">
              <a:latin typeface="+mn-ea"/>
            </a:endParaRPr>
          </a:p>
          <a:p>
            <a:pPr marL="0" indent="0">
              <a:buNone/>
            </a:pPr>
            <a:r>
              <a:rPr lang="en-US" altLang="zh-TW" dirty="0" smtClean="0">
                <a:latin typeface="+mn-ea"/>
              </a:rPr>
              <a:t>2017-18</a:t>
            </a:r>
            <a:r>
              <a:rPr lang="zh-TW" altLang="en-US" dirty="0" smtClean="0">
                <a:latin typeface="+mn-ea"/>
              </a:rPr>
              <a:t> </a:t>
            </a:r>
            <a:r>
              <a:rPr lang="en-US" altLang="zh-TW" dirty="0" smtClean="0">
                <a:latin typeface="+mn-ea"/>
              </a:rPr>
              <a:t>RI</a:t>
            </a:r>
            <a:r>
              <a:rPr lang="zh-TW" altLang="en-US" dirty="0">
                <a:latin typeface="+mn-ea"/>
              </a:rPr>
              <a:t>社長代表</a:t>
            </a:r>
            <a:r>
              <a:rPr lang="en-US" altLang="zh-TW" dirty="0" smtClean="0">
                <a:latin typeface="+mn-ea"/>
              </a:rPr>
              <a:t>-</a:t>
            </a:r>
            <a:r>
              <a:rPr lang="zh-TW" altLang="en-US" dirty="0" smtClean="0">
                <a:latin typeface="+mn-ea"/>
              </a:rPr>
              <a:t>印</a:t>
            </a:r>
            <a:r>
              <a:rPr lang="zh-TW" altLang="en-US" dirty="0">
                <a:latin typeface="+mn-ea"/>
              </a:rPr>
              <a:t>度</a:t>
            </a:r>
            <a:r>
              <a:rPr lang="en-US" altLang="zh-TW" dirty="0" smtClean="0">
                <a:latin typeface="+mn-ea"/>
              </a:rPr>
              <a:t>D-3181</a:t>
            </a:r>
          </a:p>
          <a:p>
            <a:pPr marL="0" indent="0">
              <a:buNone/>
            </a:pPr>
            <a:r>
              <a:rPr lang="en-US" altLang="zh-TW" dirty="0" smtClean="0">
                <a:latin typeface="+mn-ea"/>
              </a:rPr>
              <a:t>2017-20</a:t>
            </a:r>
            <a:r>
              <a:rPr lang="zh-TW" altLang="en-US" dirty="0" smtClean="0">
                <a:latin typeface="+mn-ea"/>
              </a:rPr>
              <a:t> 地區扶輪基金會主委</a:t>
            </a:r>
            <a:endParaRPr lang="en-US" altLang="zh-TW" dirty="0" smtClean="0">
              <a:latin typeface="+mn-ea"/>
            </a:endParaRPr>
          </a:p>
          <a:p>
            <a:pPr marL="0" indent="0">
              <a:buNone/>
            </a:pPr>
            <a:endParaRPr lang="en-US" altLang="zh-TW" dirty="0" smtClean="0"/>
          </a:p>
          <a:p>
            <a:pPr marL="0" indent="0">
              <a:buNone/>
            </a:pPr>
            <a:r>
              <a:rPr lang="zh-TW" altLang="en-US" dirty="0" smtClean="0"/>
              <a:t>表彰</a:t>
            </a:r>
            <a:r>
              <a:rPr lang="zh-TW" altLang="en-US" dirty="0"/>
              <a:t>：保羅哈理斯之友</a:t>
            </a:r>
            <a:endParaRPr lang="en-US" altLang="zh-TW" dirty="0"/>
          </a:p>
          <a:p>
            <a:pPr marL="0" indent="0">
              <a:buNone/>
            </a:pPr>
            <a:r>
              <a:rPr lang="zh-TW" altLang="en-US" dirty="0" smtClean="0"/>
              <a:t>           巨額</a:t>
            </a:r>
            <a:r>
              <a:rPr lang="zh-TW" altLang="en-US" dirty="0"/>
              <a:t>捐獻人</a:t>
            </a:r>
            <a:endParaRPr lang="en-US" altLang="zh-TW" dirty="0"/>
          </a:p>
          <a:p>
            <a:pPr marL="0" indent="0">
              <a:buNone/>
            </a:pPr>
            <a:r>
              <a:rPr lang="zh-TW" altLang="en-US" dirty="0"/>
              <a:t>           </a:t>
            </a:r>
            <a:r>
              <a:rPr lang="en-US" altLang="zh-TW" dirty="0" smtClean="0"/>
              <a:t>RI</a:t>
            </a:r>
            <a:r>
              <a:rPr lang="zh-TW" altLang="en-US" dirty="0"/>
              <a:t>超我服務獎</a:t>
            </a:r>
            <a:endParaRPr lang="en-US" altLang="zh-TW" dirty="0"/>
          </a:p>
          <a:p>
            <a:pPr marL="0" indent="0">
              <a:buNone/>
            </a:pPr>
            <a:r>
              <a:rPr lang="zh-TW" altLang="en-US" dirty="0"/>
              <a:t>           </a:t>
            </a:r>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a:t>
            </a:fld>
            <a:endParaRPr lang="zh-TW" alt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417638"/>
            <a:ext cx="2440411" cy="3079855"/>
          </a:xfrm>
          <a:prstGeom prst="rect">
            <a:avLst/>
          </a:prstGeom>
        </p:spPr>
      </p:pic>
    </p:spTree>
    <p:extLst>
      <p:ext uri="{BB962C8B-B14F-4D97-AF65-F5344CB8AC3E}">
        <p14:creationId xmlns:p14="http://schemas.microsoft.com/office/powerpoint/2010/main" val="1138928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職業訓練團隊</a:t>
            </a:r>
          </a:p>
        </p:txBody>
      </p:sp>
      <p:sp>
        <p:nvSpPr>
          <p:cNvPr id="3" name="內容版面配置區 2"/>
          <p:cNvSpPr>
            <a:spLocks noGrp="1"/>
          </p:cNvSpPr>
          <p:nvPr>
            <p:ph idx="1"/>
          </p:nvPr>
        </p:nvSpPr>
        <p:spPr/>
        <p:txBody>
          <a:bodyPr/>
          <a:lstStyle/>
          <a:p>
            <a:r>
              <a:rPr lang="zh-TW" altLang="en-US" dirty="0"/>
              <a:t>供具有職業技能的人員旅行以</a:t>
            </a:r>
            <a:r>
              <a:rPr lang="en-US" altLang="zh-TW" dirty="0"/>
              <a:t>:</a:t>
            </a:r>
          </a:p>
          <a:p>
            <a:pPr marL="0" indent="0">
              <a:buNone/>
            </a:pPr>
            <a:r>
              <a:rPr lang="zh-TW" altLang="en-US" dirty="0"/>
              <a:t>     學習本身之職業技能</a:t>
            </a:r>
            <a:endParaRPr lang="en-US" altLang="zh-TW" dirty="0"/>
          </a:p>
          <a:p>
            <a:pPr marL="0" indent="0">
              <a:buNone/>
            </a:pPr>
            <a:r>
              <a:rPr lang="zh-TW" altLang="en-US" dirty="0"/>
              <a:t>     教導當地專業人士在特定領域之職業技能</a:t>
            </a:r>
            <a:endParaRPr lang="en-US" altLang="zh-TW" dirty="0"/>
          </a:p>
          <a:p>
            <a:pPr marL="0" indent="0">
              <a:buNone/>
            </a:pPr>
            <a:r>
              <a:rPr lang="zh-TW" altLang="en-US" dirty="0"/>
              <a:t>     </a:t>
            </a:r>
            <a:r>
              <a:rPr lang="zh-TW" altLang="zh-TW" dirty="0"/>
              <a:t>擴展個人和社區的知識和技能</a:t>
            </a:r>
            <a:endParaRPr lang="en-US" altLang="zh-TW" dirty="0"/>
          </a:p>
          <a:p>
            <a:pPr marL="0" indent="0">
              <a:buNone/>
            </a:pPr>
            <a:r>
              <a:rPr lang="zh-TW" altLang="en-US" dirty="0"/>
              <a:t>     分享過去申辦獎助金成功的經驗</a:t>
            </a:r>
            <a:endParaRPr lang="en-US" altLang="zh-TW" dirty="0"/>
          </a:p>
          <a:p>
            <a:r>
              <a:rPr lang="zh-TW" altLang="en-US" dirty="0"/>
              <a:t>可申請全球獎助金或地區獎助金</a:t>
            </a:r>
          </a:p>
        </p:txBody>
      </p:sp>
      <p:sp>
        <p:nvSpPr>
          <p:cNvPr id="4" name="頁尾版面配置區 3"/>
          <p:cNvSpPr>
            <a:spLocks noGrp="1"/>
          </p:cNvSpPr>
          <p:nvPr>
            <p:ph type="ftr" sz="quarter" idx="11"/>
          </p:nvPr>
        </p:nvSpPr>
        <p:spPr>
          <a:xfrm>
            <a:off x="3124200" y="6378741"/>
            <a:ext cx="2895600" cy="365125"/>
          </a:xfrm>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20</a:t>
            </a:fld>
            <a:endParaRPr lang="zh-TW" altLang="en-US"/>
          </a:p>
        </p:txBody>
      </p:sp>
    </p:spTree>
    <p:extLst>
      <p:ext uri="{BB962C8B-B14F-4D97-AF65-F5344CB8AC3E}">
        <p14:creationId xmlns:p14="http://schemas.microsoft.com/office/powerpoint/2010/main" val="3814488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申請全球獎助金</a:t>
            </a:r>
          </a:p>
        </p:txBody>
      </p:sp>
      <p:sp>
        <p:nvSpPr>
          <p:cNvPr id="3" name="內容版面配置區 2"/>
          <p:cNvSpPr>
            <a:spLocks noGrp="1"/>
          </p:cNvSpPr>
          <p:nvPr>
            <p:ph idx="1"/>
          </p:nvPr>
        </p:nvSpPr>
        <p:spPr/>
        <p:txBody>
          <a:bodyPr/>
          <a:lstStyle/>
          <a:p>
            <a:r>
              <a:rPr lang="zh-TW" altLang="en-US" dirty="0"/>
              <a:t>必須上</a:t>
            </a:r>
            <a:r>
              <a:rPr lang="en-US" altLang="zh-TW" dirty="0"/>
              <a:t>RI</a:t>
            </a:r>
            <a:r>
              <a:rPr lang="zh-TW" altLang="en-US" dirty="0"/>
              <a:t>網站申請</a:t>
            </a:r>
            <a:endParaRPr lang="en-US" altLang="zh-TW" dirty="0"/>
          </a:p>
          <a:p>
            <a:r>
              <a:rPr lang="zh-TW" altLang="en-US" dirty="0"/>
              <a:t>事先詳讀獎助金管理手冊</a:t>
            </a:r>
            <a:endParaRPr lang="en-US" altLang="zh-TW" dirty="0"/>
          </a:p>
          <a:p>
            <a:endParaRPr lang="zh-TW" altLang="en-US"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21</a:t>
            </a:fld>
            <a:endParaRPr lang="zh-TW" altLang="en-US"/>
          </a:p>
        </p:txBody>
      </p:sp>
      <p:pic>
        <p:nvPicPr>
          <p:cNvPr id="6" name="圖片 5"/>
          <p:cNvPicPr>
            <a:picLocks noChangeAspect="1"/>
          </p:cNvPicPr>
          <p:nvPr/>
        </p:nvPicPr>
        <p:blipFill>
          <a:blip r:embed="rId2"/>
          <a:stretch>
            <a:fillRect/>
          </a:stretch>
        </p:blipFill>
        <p:spPr>
          <a:xfrm>
            <a:off x="683568" y="2924944"/>
            <a:ext cx="4090347" cy="3548121"/>
          </a:xfrm>
          <a:prstGeom prst="rect">
            <a:avLst/>
          </a:prstGeom>
        </p:spPr>
      </p:pic>
      <p:pic>
        <p:nvPicPr>
          <p:cNvPr id="7" name="內容版面配置區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924944"/>
            <a:ext cx="2765080" cy="3568535"/>
          </a:xfrm>
          <a:prstGeom prst="rect">
            <a:avLst/>
          </a:prstGeom>
        </p:spPr>
      </p:pic>
    </p:spTree>
    <p:extLst>
      <p:ext uri="{BB962C8B-B14F-4D97-AF65-F5344CB8AC3E}">
        <p14:creationId xmlns:p14="http://schemas.microsoft.com/office/powerpoint/2010/main" val="80881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根除小兒痲痺</a:t>
            </a:r>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22</a:t>
            </a:fld>
            <a:endParaRPr lang="zh-TW" altLang="en-US"/>
          </a:p>
        </p:txBody>
      </p:sp>
      <p:pic>
        <p:nvPicPr>
          <p:cNvPr id="6" name="表格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20311"/>
            <a:ext cx="3551256" cy="4525963"/>
          </a:xfrm>
        </p:spPr>
      </p:pic>
      <p:pic>
        <p:nvPicPr>
          <p:cNvPr id="7" name="Picture 5" descr="I:\Slides &amp; Charts &amp; Images\Various images\Images from PolioPlus\High resolution polio pics\polio victims hugging.pcd"/>
          <p:cNvPicPr>
            <a:picLocks noChangeAspect="1" noChangeArrowheads="1"/>
          </p:cNvPicPr>
          <p:nvPr/>
        </p:nvPicPr>
        <p:blipFill>
          <a:blip r:embed="rId3">
            <a:extLst>
              <a:ext uri="{28A0092B-C50C-407E-A947-70E740481C1C}">
                <a14:useLocalDpi xmlns:a14="http://schemas.microsoft.com/office/drawing/2010/main" val="0"/>
              </a:ext>
            </a:extLst>
          </a:blip>
          <a:srcRect l="5626" t="-3751" r="1875"/>
          <a:stretch>
            <a:fillRect/>
          </a:stretch>
        </p:blipFill>
        <p:spPr bwMode="auto">
          <a:xfrm>
            <a:off x="5102749" y="1297674"/>
            <a:ext cx="2744979" cy="461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701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06" y="260647"/>
            <a:ext cx="5427886" cy="3096345"/>
          </a:xfrm>
          <a:prstGeom prst="rect">
            <a:avLst/>
          </a:prstGeom>
          <a:ln>
            <a:solidFill>
              <a:schemeClr val="tx1"/>
            </a:solidFill>
          </a:ln>
          <a:effectLst>
            <a:outerShdw blurRad="50800" dist="101600" dir="2700000" algn="tl" rotWithShape="0">
              <a:prstClr val="black">
                <a:alpha val="40000"/>
              </a:prstClr>
            </a:outerShdw>
          </a:effectLst>
        </p:spPr>
      </p:pic>
      <p:sp>
        <p:nvSpPr>
          <p:cNvPr id="5" name="矩形 4"/>
          <p:cNvSpPr/>
          <p:nvPr/>
        </p:nvSpPr>
        <p:spPr>
          <a:xfrm>
            <a:off x="1478662" y="5301208"/>
            <a:ext cx="15953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2016</a:t>
            </a:r>
            <a:endParaRPr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矩形 5"/>
          <p:cNvSpPr/>
          <p:nvPr/>
        </p:nvSpPr>
        <p:spPr>
          <a:xfrm>
            <a:off x="6012158" y="764704"/>
            <a:ext cx="16786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1988</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投影片編號版面配置區 7"/>
          <p:cNvSpPr>
            <a:spLocks noGrp="1"/>
          </p:cNvSpPr>
          <p:nvPr>
            <p:ph type="sldNum" sz="quarter" idx="12"/>
          </p:nvPr>
        </p:nvSpPr>
        <p:spPr/>
        <p:txBody>
          <a:bodyPr/>
          <a:lstStyle/>
          <a:p>
            <a:fld id="{EFED3CB9-049B-4F4F-82D1-8A95299C975C}" type="slidenum">
              <a:rPr lang="en-US" smtClean="0">
                <a:solidFill>
                  <a:prstClr val="black">
                    <a:tint val="75000"/>
                  </a:prstClr>
                </a:solidFill>
              </a:rPr>
              <a:pPr/>
              <a:t>23</a:t>
            </a:fld>
            <a:endParaRPr lang="en-US">
              <a:solidFill>
                <a:prstClr val="black">
                  <a:tint val="75000"/>
                </a:prstClr>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50" y="3442567"/>
            <a:ext cx="5427884" cy="3278907"/>
          </a:xfrm>
          <a:prstGeom prst="rect">
            <a:avLst/>
          </a:prstGeom>
          <a:ln>
            <a:solidFill>
              <a:schemeClr val="tx1"/>
            </a:solidFill>
          </a:ln>
          <a:effectLst>
            <a:outerShdw blurRad="50800" dist="114300" dir="2700000" algn="tl" rotWithShape="0">
              <a:prstClr val="black">
                <a:alpha val="40000"/>
              </a:prstClr>
            </a:outerShdw>
            <a:reflection blurRad="6350" stA="52000" endA="300" endPos="35000" dir="5400000" sy="-100000" algn="bl" rotWithShape="0"/>
          </a:effectLst>
        </p:spPr>
      </p:pic>
      <p:sp>
        <p:nvSpPr>
          <p:cNvPr id="3" name="頁尾版面配置區 2"/>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9" name="文字方塊 8"/>
          <p:cNvSpPr txBox="1"/>
          <p:nvPr/>
        </p:nvSpPr>
        <p:spPr>
          <a:xfrm>
            <a:off x="6032174" y="1704005"/>
            <a:ext cx="2716290" cy="461665"/>
          </a:xfrm>
          <a:prstGeom prst="rect">
            <a:avLst/>
          </a:prstGeom>
          <a:noFill/>
        </p:spPr>
        <p:txBody>
          <a:bodyPr wrap="square" rtlCol="0">
            <a:spAutoFit/>
          </a:bodyPr>
          <a:lstStyle/>
          <a:p>
            <a:r>
              <a:rPr lang="zh-TW" altLang="en-US" sz="2400" dirty="0">
                <a:latin typeface="+mj-ea"/>
                <a:ea typeface="+mj-ea"/>
              </a:rPr>
              <a:t>超過</a:t>
            </a:r>
            <a:r>
              <a:rPr lang="en-US" altLang="zh-TW" sz="2400" dirty="0">
                <a:latin typeface="+mj-ea"/>
                <a:ea typeface="+mj-ea"/>
              </a:rPr>
              <a:t>350,000</a:t>
            </a:r>
            <a:r>
              <a:rPr lang="zh-TW" altLang="en-US" sz="2400" dirty="0">
                <a:latin typeface="+mj-ea"/>
                <a:ea typeface="+mj-ea"/>
              </a:rPr>
              <a:t>病例</a:t>
            </a:r>
          </a:p>
        </p:txBody>
      </p:sp>
      <p:sp>
        <p:nvSpPr>
          <p:cNvPr id="10" name="文字方塊 9"/>
          <p:cNvSpPr txBox="1"/>
          <p:nvPr/>
        </p:nvSpPr>
        <p:spPr>
          <a:xfrm>
            <a:off x="401706" y="4759907"/>
            <a:ext cx="2816884" cy="461665"/>
          </a:xfrm>
          <a:prstGeom prst="rect">
            <a:avLst/>
          </a:prstGeom>
          <a:noFill/>
        </p:spPr>
        <p:txBody>
          <a:bodyPr wrap="square" rtlCol="0">
            <a:spAutoFit/>
          </a:bodyPr>
          <a:lstStyle/>
          <a:p>
            <a:r>
              <a:rPr lang="zh-TW" altLang="en-US" sz="2400" dirty="0">
                <a:latin typeface="+mj-ea"/>
                <a:ea typeface="+mj-ea"/>
              </a:rPr>
              <a:t>僅剩</a:t>
            </a:r>
            <a:r>
              <a:rPr lang="en-US" altLang="zh-TW" sz="2400" dirty="0">
                <a:latin typeface="+mj-ea"/>
                <a:ea typeface="+mj-ea"/>
              </a:rPr>
              <a:t>3</a:t>
            </a:r>
            <a:r>
              <a:rPr lang="zh-TW" altLang="en-US" sz="2400" dirty="0">
                <a:latin typeface="+mj-ea"/>
                <a:ea typeface="+mj-ea"/>
              </a:rPr>
              <a:t>國 </a:t>
            </a:r>
            <a:r>
              <a:rPr lang="en-US" altLang="zh-TW" sz="2400" dirty="0">
                <a:latin typeface="+mj-ea"/>
                <a:ea typeface="+mj-ea"/>
              </a:rPr>
              <a:t>37</a:t>
            </a:r>
            <a:r>
              <a:rPr lang="zh-TW" altLang="en-US" sz="2400" dirty="0">
                <a:latin typeface="+mj-ea"/>
                <a:ea typeface="+mj-ea"/>
              </a:rPr>
              <a:t>件病例</a:t>
            </a:r>
          </a:p>
        </p:txBody>
      </p:sp>
    </p:spTree>
    <p:extLst>
      <p:ext uri="{BB962C8B-B14F-4D97-AF65-F5344CB8AC3E}">
        <p14:creationId xmlns:p14="http://schemas.microsoft.com/office/powerpoint/2010/main" val="5039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扶輪和平獎學金</a:t>
            </a:r>
          </a:p>
        </p:txBody>
      </p:sp>
      <p:sp>
        <p:nvSpPr>
          <p:cNvPr id="3" name="內容版面配置區 2"/>
          <p:cNvSpPr>
            <a:spLocks noGrp="1"/>
          </p:cNvSpPr>
          <p:nvPr>
            <p:ph idx="1"/>
          </p:nvPr>
        </p:nvSpPr>
        <p:spPr/>
        <p:txBody>
          <a:bodyPr>
            <a:normAutofit/>
          </a:bodyPr>
          <a:lstStyle/>
          <a:p>
            <a:r>
              <a:rPr lang="zh-TW" altLang="en-US" dirty="0"/>
              <a:t>扶輪和平獎學金使個人能夠在國際關係，和平，解決衝突和相關科目方面獲得碩士學位，或在六個扶輪和平中心之一的和平與衝突研究中取得專業發展證書。</a:t>
            </a:r>
            <a:endParaRPr lang="en-US" altLang="zh-TW" dirty="0"/>
          </a:p>
          <a:p>
            <a:r>
              <a:rPr lang="zh-TW" altLang="en-US" dirty="0"/>
              <a:t>每年</a:t>
            </a:r>
            <a:r>
              <a:rPr lang="en-US" altLang="zh-TW" dirty="0"/>
              <a:t>7</a:t>
            </a:r>
            <a:r>
              <a:rPr lang="zh-TW" altLang="en-US" dirty="0"/>
              <a:t>月</a:t>
            </a:r>
            <a:r>
              <a:rPr lang="en-US" altLang="zh-TW" dirty="0"/>
              <a:t>1</a:t>
            </a:r>
            <a:r>
              <a:rPr lang="zh-TW" altLang="en-US" dirty="0"/>
              <a:t>日前由地區提出申請。</a:t>
            </a:r>
            <a:endParaRPr lang="en-US" altLang="zh-TW" dirty="0"/>
          </a:p>
          <a:p>
            <a:r>
              <a:rPr lang="zh-TW" altLang="en-US" dirty="0"/>
              <a:t>有競爭性及限制名額。</a:t>
            </a:r>
            <a:endParaRPr lang="en-US" altLang="zh-TW"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24</a:t>
            </a:fld>
            <a:endParaRPr lang="zh-TW" altLang="en-US"/>
          </a:p>
        </p:txBody>
      </p:sp>
    </p:spTree>
    <p:extLst>
      <p:ext uri="{BB962C8B-B14F-4D97-AF65-F5344CB8AC3E}">
        <p14:creationId xmlns:p14="http://schemas.microsoft.com/office/powerpoint/2010/main" val="342129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lstStyle/>
          <a:p>
            <a:r>
              <a:rPr lang="zh-TW" altLang="en-US" dirty="0"/>
              <a:t>捐獻</a:t>
            </a:r>
          </a:p>
        </p:txBody>
      </p:sp>
      <p:sp>
        <p:nvSpPr>
          <p:cNvPr id="7" name="副標題 6"/>
          <p:cNvSpPr>
            <a:spLocks noGrp="1"/>
          </p:cNvSpPr>
          <p:nvPr>
            <p:ph type="subTitle"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25</a:t>
            </a:fld>
            <a:endParaRPr lang="zh-TW" altLang="en-US"/>
          </a:p>
        </p:txBody>
      </p:sp>
    </p:spTree>
    <p:extLst>
      <p:ext uri="{BB962C8B-B14F-4D97-AF65-F5344CB8AC3E}">
        <p14:creationId xmlns:p14="http://schemas.microsoft.com/office/powerpoint/2010/main" val="3669775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支持扶輪基金會</a:t>
            </a:r>
          </a:p>
        </p:txBody>
      </p:sp>
      <p:sp>
        <p:nvSpPr>
          <p:cNvPr id="3" name="內容版面配置區 2"/>
          <p:cNvSpPr>
            <a:spLocks noGrp="1"/>
          </p:cNvSpPr>
          <p:nvPr>
            <p:ph idx="1"/>
          </p:nvPr>
        </p:nvSpPr>
        <p:spPr/>
        <p:txBody>
          <a:bodyPr/>
          <a:lstStyle/>
          <a:p>
            <a:r>
              <a:rPr lang="en-US" altLang="zh-TW" dirty="0"/>
              <a:t>5</a:t>
            </a:r>
            <a:endParaRPr lang="zh-TW" altLang="en-US" dirty="0"/>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26</a:t>
            </a:fld>
            <a:endParaRPr lang="zh-TW" altLang="en-US"/>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385" y="12687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4225" y="12687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7424" y="1268760"/>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圓角 9"/>
          <p:cNvSpPr/>
          <p:nvPr/>
        </p:nvSpPr>
        <p:spPr>
          <a:xfrm>
            <a:off x="402384" y="3661530"/>
            <a:ext cx="2693987" cy="7905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根除小兒痲痺基金</a:t>
            </a:r>
            <a:endParaRPr lang="en-US" altLang="zh-TW" sz="2000" b="1" dirty="0">
              <a:latin typeface="+mj-ea"/>
              <a:ea typeface="+mj-ea"/>
            </a:endParaRPr>
          </a:p>
          <a:p>
            <a:pPr algn="ctr"/>
            <a:r>
              <a:rPr lang="zh-TW" altLang="en-US" dirty="0"/>
              <a:t>立即消除小兒痲痺</a:t>
            </a:r>
          </a:p>
        </p:txBody>
      </p:sp>
      <p:sp>
        <p:nvSpPr>
          <p:cNvPr id="11" name="矩形: 圓角 10"/>
          <p:cNvSpPr/>
          <p:nvPr/>
        </p:nvSpPr>
        <p:spPr>
          <a:xfrm>
            <a:off x="3317623" y="3664862"/>
            <a:ext cx="2593590" cy="7871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年度基金</a:t>
            </a:r>
            <a:endParaRPr lang="en-US" altLang="zh-TW" sz="2000" b="1" dirty="0">
              <a:latin typeface="+mj-ea"/>
              <a:ea typeface="+mj-ea"/>
            </a:endParaRPr>
          </a:p>
          <a:p>
            <a:pPr algn="ctr"/>
            <a:r>
              <a:rPr lang="zh-TW" altLang="en-US" dirty="0"/>
              <a:t>支援目前</a:t>
            </a:r>
          </a:p>
        </p:txBody>
      </p:sp>
      <p:sp>
        <p:nvSpPr>
          <p:cNvPr id="12" name="矩形: 圓角 11"/>
          <p:cNvSpPr/>
          <p:nvPr/>
        </p:nvSpPr>
        <p:spPr>
          <a:xfrm>
            <a:off x="6214065" y="3634599"/>
            <a:ext cx="2573210" cy="817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捐贈基金</a:t>
            </a:r>
            <a:endParaRPr lang="en-US" altLang="zh-TW" sz="2000" b="1" dirty="0">
              <a:latin typeface="+mj-ea"/>
              <a:ea typeface="+mj-ea"/>
            </a:endParaRPr>
          </a:p>
          <a:p>
            <a:pPr algn="ctr"/>
            <a:r>
              <a:rPr lang="zh-TW" altLang="en-US" dirty="0"/>
              <a:t>確保未來</a:t>
            </a:r>
          </a:p>
        </p:txBody>
      </p:sp>
      <p:sp>
        <p:nvSpPr>
          <p:cNvPr id="6" name="矩形: 圓角 5"/>
          <p:cNvSpPr/>
          <p:nvPr/>
        </p:nvSpPr>
        <p:spPr>
          <a:xfrm>
            <a:off x="2886246" y="4837081"/>
            <a:ext cx="1603761" cy="576064"/>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a:solidFill>
                  <a:schemeClr val="tx1"/>
                </a:solidFill>
              </a:rPr>
              <a:t>世界基金</a:t>
            </a:r>
          </a:p>
        </p:txBody>
      </p:sp>
      <p:sp>
        <p:nvSpPr>
          <p:cNvPr id="14" name="矩形: 圓角 13"/>
          <p:cNvSpPr/>
          <p:nvPr/>
        </p:nvSpPr>
        <p:spPr>
          <a:xfrm>
            <a:off x="4622536" y="4835698"/>
            <a:ext cx="1621461" cy="576064"/>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a:solidFill>
                  <a:schemeClr val="tx1"/>
                </a:solidFill>
              </a:rPr>
              <a:t>地區指定基金</a:t>
            </a:r>
            <a:endParaRPr lang="en-US" altLang="zh-TW" dirty="0">
              <a:solidFill>
                <a:schemeClr val="tx1"/>
              </a:solidFill>
            </a:endParaRPr>
          </a:p>
          <a:p>
            <a:pPr algn="ctr"/>
            <a:r>
              <a:rPr lang="en-US" altLang="zh-TW" dirty="0">
                <a:solidFill>
                  <a:schemeClr val="tx1"/>
                </a:solidFill>
              </a:rPr>
              <a:t>DDF</a:t>
            </a:r>
            <a:endParaRPr lang="zh-TW" altLang="en-US" dirty="0">
              <a:solidFill>
                <a:schemeClr val="tx1"/>
              </a:solidFill>
            </a:endParaRPr>
          </a:p>
        </p:txBody>
      </p:sp>
      <p:sp>
        <p:nvSpPr>
          <p:cNvPr id="15" name="矩形: 圓角 14"/>
          <p:cNvSpPr/>
          <p:nvPr/>
        </p:nvSpPr>
        <p:spPr>
          <a:xfrm>
            <a:off x="5553841" y="5767613"/>
            <a:ext cx="1823858" cy="576064"/>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solidFill>
                  <a:schemeClr val="tx1"/>
                </a:solidFill>
              </a:rPr>
              <a:t>地區獎助金</a:t>
            </a:r>
          </a:p>
        </p:txBody>
      </p:sp>
      <p:sp>
        <p:nvSpPr>
          <p:cNvPr id="17" name="矩形: 圓角 16"/>
          <p:cNvSpPr/>
          <p:nvPr/>
        </p:nvSpPr>
        <p:spPr>
          <a:xfrm>
            <a:off x="3483027" y="5771034"/>
            <a:ext cx="1823858" cy="576064"/>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solidFill>
                  <a:schemeClr val="tx1"/>
                </a:solidFill>
              </a:rPr>
              <a:t>全球獎助金</a:t>
            </a:r>
          </a:p>
        </p:txBody>
      </p:sp>
      <p:sp>
        <p:nvSpPr>
          <p:cNvPr id="21" name="箭號: 向下 20"/>
          <p:cNvSpPr/>
          <p:nvPr/>
        </p:nvSpPr>
        <p:spPr>
          <a:xfrm>
            <a:off x="3688126" y="4529600"/>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箭號: 向下 22"/>
          <p:cNvSpPr/>
          <p:nvPr/>
        </p:nvSpPr>
        <p:spPr>
          <a:xfrm>
            <a:off x="3869915" y="5462049"/>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箭號: 向下 23"/>
          <p:cNvSpPr/>
          <p:nvPr/>
        </p:nvSpPr>
        <p:spPr>
          <a:xfrm>
            <a:off x="4788024" y="5462049"/>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箭號: 向下 24"/>
          <p:cNvSpPr/>
          <p:nvPr/>
        </p:nvSpPr>
        <p:spPr>
          <a:xfrm>
            <a:off x="5885725" y="5464530"/>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箭號: 向下 25"/>
          <p:cNvSpPr/>
          <p:nvPr/>
        </p:nvSpPr>
        <p:spPr>
          <a:xfrm>
            <a:off x="5299191" y="4527074"/>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箭號: ＞形 28"/>
          <p:cNvSpPr/>
          <p:nvPr/>
        </p:nvSpPr>
        <p:spPr>
          <a:xfrm rot="5400000">
            <a:off x="7361727" y="4650579"/>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箭號: ＞形 29"/>
          <p:cNvSpPr/>
          <p:nvPr/>
        </p:nvSpPr>
        <p:spPr>
          <a:xfrm rot="10800000">
            <a:off x="7062693" y="5020868"/>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1" name="箭號: ＞形 30"/>
          <p:cNvSpPr/>
          <p:nvPr/>
        </p:nvSpPr>
        <p:spPr>
          <a:xfrm rot="5400000">
            <a:off x="7361727" y="4934299"/>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箭號: ＞形 31"/>
          <p:cNvSpPr/>
          <p:nvPr/>
        </p:nvSpPr>
        <p:spPr>
          <a:xfrm rot="10800000">
            <a:off x="6747686" y="5021402"/>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文字方塊 32"/>
          <p:cNvSpPr txBox="1"/>
          <p:nvPr/>
        </p:nvSpPr>
        <p:spPr>
          <a:xfrm>
            <a:off x="5567340" y="4481220"/>
            <a:ext cx="792088" cy="369332"/>
          </a:xfrm>
          <a:prstGeom prst="rect">
            <a:avLst/>
          </a:prstGeom>
          <a:noFill/>
        </p:spPr>
        <p:txBody>
          <a:bodyPr wrap="square" rtlCol="0">
            <a:spAutoFit/>
          </a:bodyPr>
          <a:lstStyle/>
          <a:p>
            <a:r>
              <a:rPr lang="en-US" altLang="zh-TW" dirty="0"/>
              <a:t>50%</a:t>
            </a:r>
            <a:endParaRPr lang="zh-TW" altLang="en-US" dirty="0"/>
          </a:p>
        </p:txBody>
      </p:sp>
      <p:sp>
        <p:nvSpPr>
          <p:cNvPr id="34" name="文字方塊 33"/>
          <p:cNvSpPr txBox="1"/>
          <p:nvPr/>
        </p:nvSpPr>
        <p:spPr>
          <a:xfrm>
            <a:off x="3961263" y="4481220"/>
            <a:ext cx="878363" cy="369332"/>
          </a:xfrm>
          <a:prstGeom prst="rect">
            <a:avLst/>
          </a:prstGeom>
          <a:noFill/>
        </p:spPr>
        <p:txBody>
          <a:bodyPr wrap="square" rtlCol="0">
            <a:spAutoFit/>
          </a:bodyPr>
          <a:lstStyle/>
          <a:p>
            <a:r>
              <a:rPr lang="en-US" altLang="zh-TW" dirty="0"/>
              <a:t>50%</a:t>
            </a:r>
            <a:endParaRPr lang="zh-TW" altLang="en-US" dirty="0"/>
          </a:p>
        </p:txBody>
      </p:sp>
    </p:spTree>
    <p:extLst>
      <p:ext uri="{BB962C8B-B14F-4D97-AF65-F5344CB8AC3E}">
        <p14:creationId xmlns:p14="http://schemas.microsoft.com/office/powerpoint/2010/main" val="16193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288" y="476672"/>
            <a:ext cx="8234512" cy="5761470"/>
          </a:xfrm>
        </p:spPr>
      </p:pic>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27</a:t>
            </a:fld>
            <a:endParaRPr lang="zh-TW" altLang="en-US"/>
          </a:p>
        </p:txBody>
      </p:sp>
      <p:sp>
        <p:nvSpPr>
          <p:cNvPr id="7" name="矩形 6"/>
          <p:cNvSpPr/>
          <p:nvPr/>
        </p:nvSpPr>
        <p:spPr>
          <a:xfrm>
            <a:off x="645108" y="4077072"/>
            <a:ext cx="7848872"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6594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txBox="1">
            <a:spLocks noGrp="1"/>
          </p:cNvSpPr>
          <p:nvPr>
            <p:ph type="title"/>
          </p:nvPr>
        </p:nvSpPr>
        <p:spPr>
          <a:xfrm>
            <a:off x="2812673" y="2798199"/>
            <a:ext cx="2836034" cy="830997"/>
          </a:xfrm>
          <a:prstGeom prst="rect">
            <a:avLst/>
          </a:prstGeom>
          <a:noFill/>
        </p:spPr>
        <p:txBody>
          <a:bodyPr wrap="none" rtlCol="0">
            <a:spAutoFit/>
          </a:bodyPr>
          <a:lstStyle/>
          <a:p>
            <a:r>
              <a:rPr lang="zh-TW" altLang="en-US" sz="4800" dirty="0"/>
              <a:t>表彰</a:t>
            </a:r>
            <a:r>
              <a:rPr lang="en-US" altLang="zh-TW" sz="4800" dirty="0"/>
              <a:t>-</a:t>
            </a:r>
            <a:r>
              <a:rPr lang="zh-TW" altLang="en-US" sz="4800" dirty="0"/>
              <a:t>個人</a:t>
            </a:r>
          </a:p>
        </p:txBody>
      </p:sp>
      <p:sp>
        <p:nvSpPr>
          <p:cNvPr id="7" name="頁尾版面配置區 6"/>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pPr>
              <a:defRPr/>
            </a:pPr>
            <a:fld id="{16412738-06F6-4C10-84F4-96C362371C30}" type="slidenum">
              <a:rPr lang="en-US" altLang="zh-TW" smtClean="0"/>
              <a:pPr>
                <a:defRPr/>
              </a:pPr>
              <a:t>28</a:t>
            </a:fld>
            <a:endParaRPr lang="en-US" altLang="zh-TW"/>
          </a:p>
        </p:txBody>
      </p:sp>
    </p:spTree>
    <p:extLst>
      <p:ext uri="{BB962C8B-B14F-4D97-AF65-F5344CB8AC3E}">
        <p14:creationId xmlns:p14="http://schemas.microsoft.com/office/powerpoint/2010/main" val="227555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3" name="頁尾版面配置區 2"/>
          <p:cNvSpPr>
            <a:spLocks noGrp="1"/>
          </p:cNvSpPr>
          <p:nvPr>
            <p:ph type="ftr" sz="quarter" idx="11"/>
          </p:nvPr>
        </p:nvSpPr>
        <p:spPr/>
        <p:txBody>
          <a:bodyPr/>
          <a:lstStyle/>
          <a:p>
            <a:r>
              <a:rPr lang="en-US" altLang="zh-TW"/>
              <a:t>2017 PETS</a:t>
            </a:r>
            <a:endParaRPr lang="zh-TW" altLang="en-US"/>
          </a:p>
        </p:txBody>
      </p:sp>
      <p:sp>
        <p:nvSpPr>
          <p:cNvPr id="4" name="投影片編號版面配置區 3"/>
          <p:cNvSpPr>
            <a:spLocks noGrp="1"/>
          </p:cNvSpPr>
          <p:nvPr>
            <p:ph type="sldNum" sz="quarter" idx="12"/>
          </p:nvPr>
        </p:nvSpPr>
        <p:spPr/>
        <p:txBody>
          <a:bodyPr/>
          <a:lstStyle/>
          <a:p>
            <a:fld id="{62318D9D-7CB2-4048-9CF9-F972339899FC}" type="slidenum">
              <a:rPr lang="zh-TW" altLang="en-US" smtClean="0"/>
              <a:pPr/>
              <a:t>29</a:t>
            </a:fld>
            <a:endParaRPr lang="zh-TW" altLang="en-US"/>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2910481351"/>
              </p:ext>
            </p:extLst>
          </p:nvPr>
        </p:nvGraphicFramePr>
        <p:xfrm>
          <a:off x="215516" y="116632"/>
          <a:ext cx="8712968" cy="6633937"/>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xmlns="" val="311771396"/>
                    </a:ext>
                  </a:extLst>
                </a:gridCol>
                <a:gridCol w="1404156">
                  <a:extLst>
                    <a:ext uri="{9D8B030D-6E8A-4147-A177-3AD203B41FA5}">
                      <a16:colId xmlns:a16="http://schemas.microsoft.com/office/drawing/2014/main" xmlns="" val="2728200248"/>
                    </a:ext>
                  </a:extLst>
                </a:gridCol>
                <a:gridCol w="2178242">
                  <a:extLst>
                    <a:ext uri="{9D8B030D-6E8A-4147-A177-3AD203B41FA5}">
                      <a16:colId xmlns:a16="http://schemas.microsoft.com/office/drawing/2014/main" xmlns="" val="2158610599"/>
                    </a:ext>
                  </a:extLst>
                </a:gridCol>
                <a:gridCol w="2178242">
                  <a:extLst>
                    <a:ext uri="{9D8B030D-6E8A-4147-A177-3AD203B41FA5}">
                      <a16:colId xmlns:a16="http://schemas.microsoft.com/office/drawing/2014/main" xmlns="" val="1994220706"/>
                    </a:ext>
                  </a:extLst>
                </a:gridCol>
              </a:tblGrid>
              <a:tr h="1170342">
                <a:tc>
                  <a:txBody>
                    <a:bodyPr/>
                    <a:lstStyle/>
                    <a:p>
                      <a:endParaRPr lang="zh-TW" altLang="en-US" sz="2400" dirty="0"/>
                    </a:p>
                  </a:txBody>
                  <a:tcPr/>
                </a:tc>
                <a:tc>
                  <a:txBody>
                    <a:bodyPr/>
                    <a:lstStyle/>
                    <a:p>
                      <a:endParaRPr lang="zh-TW" altLang="en-US" dirty="0"/>
                    </a:p>
                  </a:txBody>
                  <a:tcPr/>
                </a:tc>
                <a:tc>
                  <a:txBody>
                    <a:bodyPr/>
                    <a:lstStyle/>
                    <a:p>
                      <a:r>
                        <a:rPr lang="zh-TW" altLang="en-US" dirty="0"/>
                        <a:t>年度基金</a:t>
                      </a:r>
                      <a:endParaRPr lang="en-US" altLang="zh-TW" dirty="0"/>
                    </a:p>
                    <a:p>
                      <a:r>
                        <a:rPr lang="zh-TW" altLang="en-US" dirty="0"/>
                        <a:t>根除小兒痲痺</a:t>
                      </a:r>
                      <a:endParaRPr lang="en-US" altLang="zh-TW" dirty="0"/>
                    </a:p>
                    <a:p>
                      <a:r>
                        <a:rPr lang="zh-TW" altLang="en-US" dirty="0"/>
                        <a:t>核准之全球獎助金</a:t>
                      </a:r>
                    </a:p>
                  </a:txBody>
                  <a:tcPr anchor="ctr"/>
                </a:tc>
                <a:tc>
                  <a:txBody>
                    <a:bodyPr/>
                    <a:lstStyle/>
                    <a:p>
                      <a:pPr algn="ctr"/>
                      <a:r>
                        <a:rPr lang="zh-TW" altLang="en-US" dirty="0"/>
                        <a:t>捐贈基金</a:t>
                      </a:r>
                    </a:p>
                  </a:txBody>
                  <a:tcPr anchor="ctr"/>
                </a:tc>
                <a:extLst>
                  <a:ext uri="{0D108BD9-81ED-4DB2-BD59-A6C34878D82A}">
                    <a16:rowId xmlns:a16="http://schemas.microsoft.com/office/drawing/2014/main" xmlns="" val="1914805957"/>
                  </a:ext>
                </a:extLst>
              </a:tr>
              <a:tr h="1092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mj-ea"/>
                          <a:ea typeface="+mj-ea"/>
                        </a:rPr>
                        <a:t>保羅哈理斯之友</a:t>
                      </a:r>
                      <a:endParaRPr lang="en-US" altLang="zh-TW" sz="24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mj-ea"/>
                          <a:ea typeface="+mj-ea"/>
                        </a:rPr>
                        <a:t>US$1,000-1,999</a:t>
                      </a:r>
                      <a:endParaRPr lang="zh-TW" altLang="en-US" sz="1800" dirty="0">
                        <a:latin typeface="+mj-ea"/>
                        <a:ea typeface="+mj-ea"/>
                      </a:endParaRPr>
                    </a:p>
                  </a:txBody>
                  <a:tcPr anchor="ctr"/>
                </a:tc>
                <a:tc>
                  <a:txBody>
                    <a:bodyPr/>
                    <a:lstStyle/>
                    <a:p>
                      <a:endParaRPr lang="zh-TW" altLang="en-US" dirty="0"/>
                    </a:p>
                  </a:txBody>
                  <a:tcPr/>
                </a:tc>
                <a:tc>
                  <a:txBody>
                    <a:bodyPr/>
                    <a:lstStyle/>
                    <a:p>
                      <a:pPr algn="ctr"/>
                      <a:endParaRPr lang="zh-TW" altLang="en-US" sz="4800" b="1" dirty="0">
                        <a:solidFill>
                          <a:srgbClr val="002060"/>
                        </a:solidFill>
                      </a:endParaRPr>
                    </a:p>
                  </a:txBody>
                  <a:tcPr anchor="ctr"/>
                </a:tc>
                <a:tc>
                  <a:txBody>
                    <a:bodyPr/>
                    <a:lstStyle/>
                    <a:p>
                      <a:endParaRPr lang="zh-TW" altLang="en-US"/>
                    </a:p>
                  </a:txBody>
                  <a:tcPr/>
                </a:tc>
                <a:extLst>
                  <a:ext uri="{0D108BD9-81ED-4DB2-BD59-A6C34878D82A}">
                    <a16:rowId xmlns:a16="http://schemas.microsoft.com/office/drawing/2014/main" xmlns="" val="1417660998"/>
                  </a:ext>
                </a:extLst>
              </a:tr>
              <a:tr h="1092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mj-ea"/>
                          <a:ea typeface="+mj-ea"/>
                        </a:rPr>
                        <a:t>多次保羅哈理斯之友</a:t>
                      </a:r>
                      <a:r>
                        <a:rPr lang="en-US" altLang="zh-TW" sz="1900" dirty="0">
                          <a:solidFill>
                            <a:schemeClr val="tx1"/>
                          </a:solidFill>
                          <a:latin typeface="+mj-ea"/>
                          <a:ea typeface="+mj-ea"/>
                        </a:rPr>
                        <a:t>(8</a:t>
                      </a:r>
                      <a:r>
                        <a:rPr lang="zh-TW" altLang="en-US" sz="1900" dirty="0">
                          <a:solidFill>
                            <a:schemeClr val="tx1"/>
                          </a:solidFill>
                          <a:latin typeface="+mj-ea"/>
                          <a:ea typeface="+mj-ea"/>
                        </a:rPr>
                        <a:t>級</a:t>
                      </a:r>
                      <a:r>
                        <a:rPr lang="en-US" altLang="zh-TW" sz="19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mj-ea"/>
                          <a:ea typeface="+mj-ea"/>
                        </a:rPr>
                        <a:t>US$2,000-9,999</a:t>
                      </a:r>
                    </a:p>
                  </a:txBody>
                  <a:tcPr anchor="ctr"/>
                </a:tc>
                <a:tc>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endParaRPr lang="zh-TW" altLang="en-US" dirty="0"/>
                    </a:p>
                  </a:txBody>
                  <a:tcPr/>
                </a:tc>
                <a:extLst>
                  <a:ext uri="{0D108BD9-81ED-4DB2-BD59-A6C34878D82A}">
                    <a16:rowId xmlns:a16="http://schemas.microsoft.com/office/drawing/2014/main" xmlns="" val="4008279448"/>
                  </a:ext>
                </a:extLst>
              </a:tr>
              <a:tr h="1092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mj-ea"/>
                          <a:ea typeface="+mj-ea"/>
                        </a:rPr>
                        <a:t>巨額捐獻人</a:t>
                      </a:r>
                      <a:r>
                        <a:rPr lang="en-US" altLang="zh-TW" sz="2400" dirty="0">
                          <a:solidFill>
                            <a:schemeClr val="tx1"/>
                          </a:solidFill>
                          <a:latin typeface="+mj-ea"/>
                          <a:ea typeface="+mj-ea"/>
                        </a:rPr>
                        <a:t>(4</a:t>
                      </a:r>
                      <a:r>
                        <a:rPr lang="zh-TW" altLang="en-US" sz="2400" dirty="0">
                          <a:solidFill>
                            <a:schemeClr val="tx1"/>
                          </a:solidFill>
                          <a:latin typeface="+mj-ea"/>
                          <a:ea typeface="+mj-ea"/>
                        </a:rPr>
                        <a:t>級</a:t>
                      </a:r>
                      <a:r>
                        <a:rPr lang="en-US" altLang="zh-TW" sz="24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mj-ea"/>
                          <a:ea typeface="+mj-ea"/>
                        </a:rPr>
                        <a:t>US$10,000-249,999</a:t>
                      </a:r>
                      <a:endParaRPr lang="zh-TW" altLang="en-US" sz="1800" dirty="0">
                        <a:latin typeface="+mj-ea"/>
                        <a:ea typeface="+mj-ea"/>
                      </a:endParaRPr>
                    </a:p>
                  </a:txBody>
                  <a:tcPr anchor="ctr"/>
                </a:tc>
                <a:tc>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extLst>
                  <a:ext uri="{0D108BD9-81ED-4DB2-BD59-A6C34878D82A}">
                    <a16:rowId xmlns:a16="http://schemas.microsoft.com/office/drawing/2014/main" xmlns="" val="2824767819"/>
                  </a:ext>
                </a:extLst>
              </a:tr>
              <a:tr h="1092719">
                <a:tc>
                  <a:txBody>
                    <a:bodyPr/>
                    <a:lstStyle/>
                    <a:p>
                      <a:r>
                        <a:rPr lang="en-US" altLang="zh-TW" sz="2000" dirty="0">
                          <a:latin typeface="+mj-ea"/>
                          <a:ea typeface="+mj-ea"/>
                        </a:rPr>
                        <a:t>AKS</a:t>
                      </a:r>
                      <a:r>
                        <a:rPr lang="zh-TW" altLang="en-US" sz="2000" dirty="0">
                          <a:latin typeface="+mj-ea"/>
                          <a:ea typeface="+mj-ea"/>
                        </a:rPr>
                        <a:t>阿奇柯蘭夫會</a:t>
                      </a:r>
                      <a:r>
                        <a:rPr lang="en-US" altLang="zh-TW" sz="2000" dirty="0">
                          <a:latin typeface="+mj-ea"/>
                          <a:ea typeface="+mj-ea"/>
                        </a:rPr>
                        <a:t>(6</a:t>
                      </a:r>
                      <a:r>
                        <a:rPr lang="zh-TW" altLang="en-US" sz="2000" dirty="0">
                          <a:latin typeface="+mj-ea"/>
                          <a:ea typeface="+mj-ea"/>
                        </a:rPr>
                        <a:t>級</a:t>
                      </a:r>
                      <a:r>
                        <a:rPr lang="en-US" altLang="zh-TW" sz="2000" dirty="0">
                          <a:latin typeface="+mj-ea"/>
                          <a:ea typeface="+mj-ea"/>
                        </a:rPr>
                        <a:t>)</a:t>
                      </a:r>
                    </a:p>
                    <a:p>
                      <a:r>
                        <a:rPr lang="en-US" altLang="zh-TW" sz="1800" dirty="0">
                          <a:latin typeface="+mj-ea"/>
                          <a:ea typeface="+mj-ea"/>
                        </a:rPr>
                        <a:t>US$250,000-10,000,000</a:t>
                      </a:r>
                      <a:endParaRPr lang="zh-TW" altLang="en-US" sz="1800" dirty="0">
                        <a:latin typeface="+mj-ea"/>
                        <a:ea typeface="+mj-ea"/>
                      </a:endParaRPr>
                    </a:p>
                  </a:txBody>
                  <a:tcPr anchor="ctr"/>
                </a:tc>
                <a:tc>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extLst>
                  <a:ext uri="{0D108BD9-81ED-4DB2-BD59-A6C34878D82A}">
                    <a16:rowId xmlns:a16="http://schemas.microsoft.com/office/drawing/2014/main" xmlns="" val="3155048382"/>
                  </a:ext>
                </a:extLst>
              </a:tr>
              <a:tr h="1092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mj-ea"/>
                          <a:ea typeface="+mj-ea"/>
                        </a:rPr>
                        <a:t>捐獻人</a:t>
                      </a:r>
                      <a:endParaRPr lang="en-US" altLang="zh-TW" sz="24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mj-ea"/>
                          <a:ea typeface="+mj-ea"/>
                        </a:rPr>
                        <a:t>US$1,000</a:t>
                      </a:r>
                      <a:r>
                        <a:rPr lang="zh-TW" altLang="en-US" sz="1800" dirty="0">
                          <a:solidFill>
                            <a:schemeClr val="tx1"/>
                          </a:solidFill>
                          <a:latin typeface="+mj-ea"/>
                          <a:ea typeface="+mj-ea"/>
                        </a:rPr>
                        <a:t>以上</a:t>
                      </a:r>
                      <a:endParaRPr lang="zh-TW" altLang="en-US" sz="1800" dirty="0">
                        <a:latin typeface="+mj-ea"/>
                        <a:ea typeface="+mj-ea"/>
                      </a:endParaRPr>
                    </a:p>
                  </a:txBody>
                  <a:tcPr anchor="ctr"/>
                </a:tc>
                <a:tc>
                  <a:txBody>
                    <a:bodyPr/>
                    <a:lstStyle/>
                    <a:p>
                      <a:endParaRPr lang="zh-TW" altLang="en-US" dirty="0"/>
                    </a:p>
                  </a:txBody>
                  <a:tcPr/>
                </a:tc>
                <a:tc>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extLst>
                  <a:ext uri="{0D108BD9-81ED-4DB2-BD59-A6C34878D82A}">
                    <a16:rowId xmlns:a16="http://schemas.microsoft.com/office/drawing/2014/main" xmlns="" val="2435804292"/>
                  </a:ext>
                </a:extLst>
              </a:tr>
            </a:tbl>
          </a:graphicData>
        </a:graphic>
      </p:graphicFrame>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056" y="1349229"/>
            <a:ext cx="981288" cy="995012"/>
          </a:xfrm>
          <a:prstGeom prst="rect">
            <a:avLst/>
          </a:prstGeom>
        </p:spPr>
      </p:pic>
      <p:pic>
        <p:nvPicPr>
          <p:cNvPr id="12" name="圖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15738" y="2424850"/>
            <a:ext cx="995923" cy="1017048"/>
          </a:xfrm>
          <a:prstGeom prst="rect">
            <a:avLst/>
          </a:prstGeom>
        </p:spPr>
      </p:pic>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7944" y="3509197"/>
            <a:ext cx="1055498" cy="1034294"/>
          </a:xfrm>
          <a:prstGeom prst="rect">
            <a:avLst/>
          </a:prstGeom>
        </p:spPr>
      </p:pic>
      <p:pic>
        <p:nvPicPr>
          <p:cNvPr id="14" name="圖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8840" y="4762352"/>
            <a:ext cx="992328" cy="830315"/>
          </a:xfrm>
          <a:prstGeom prst="rect">
            <a:avLst/>
          </a:prstGeom>
        </p:spPr>
      </p:pic>
      <p:pic>
        <p:nvPicPr>
          <p:cNvPr id="20" name="圖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2493" y="5811528"/>
            <a:ext cx="585022" cy="910838"/>
          </a:xfrm>
          <a:prstGeom prst="rect">
            <a:avLst/>
          </a:prstGeom>
        </p:spPr>
      </p:pic>
      <p:pic>
        <p:nvPicPr>
          <p:cNvPr id="21" name="圖片 20"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7448" y="1408710"/>
            <a:ext cx="908720" cy="908720"/>
          </a:xfrm>
          <a:prstGeom prst="rect">
            <a:avLst/>
          </a:prstGeom>
        </p:spPr>
      </p:pic>
      <p:pic>
        <p:nvPicPr>
          <p:cNvPr id="23" name="圖片 22"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5870" y="3565690"/>
            <a:ext cx="908720" cy="908720"/>
          </a:xfrm>
          <a:prstGeom prst="rect">
            <a:avLst/>
          </a:prstGeom>
        </p:spPr>
      </p:pic>
      <p:pic>
        <p:nvPicPr>
          <p:cNvPr id="24" name="圖片 23"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6746" y="3571984"/>
            <a:ext cx="908720" cy="908720"/>
          </a:xfrm>
          <a:prstGeom prst="rect">
            <a:avLst/>
          </a:prstGeom>
        </p:spPr>
      </p:pic>
      <p:pic>
        <p:nvPicPr>
          <p:cNvPr id="25" name="圖片 24"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4562" y="4683947"/>
            <a:ext cx="908720" cy="908720"/>
          </a:xfrm>
          <a:prstGeom prst="rect">
            <a:avLst/>
          </a:prstGeom>
        </p:spPr>
      </p:pic>
      <p:pic>
        <p:nvPicPr>
          <p:cNvPr id="26" name="圖片 25"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6746" y="4683947"/>
            <a:ext cx="908720" cy="908720"/>
          </a:xfrm>
          <a:prstGeom prst="rect">
            <a:avLst/>
          </a:prstGeom>
        </p:spPr>
      </p:pic>
      <p:pic>
        <p:nvPicPr>
          <p:cNvPr id="27" name="圖片 26"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4562" y="5811528"/>
            <a:ext cx="908720" cy="908720"/>
          </a:xfrm>
          <a:prstGeom prst="rect">
            <a:avLst/>
          </a:prstGeom>
        </p:spPr>
      </p:pic>
      <p:pic>
        <p:nvPicPr>
          <p:cNvPr id="28" name="圖片 27" descr="File:&lt;strong&gt;Yes&lt;/strong&gt; Check Circle.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7448" y="2498587"/>
            <a:ext cx="908720" cy="908720"/>
          </a:xfrm>
          <a:prstGeom prst="rect">
            <a:avLst/>
          </a:prstGeom>
        </p:spPr>
      </p:pic>
    </p:spTree>
    <p:extLst>
      <p:ext uri="{BB962C8B-B14F-4D97-AF65-F5344CB8AC3E}">
        <p14:creationId xmlns:p14="http://schemas.microsoft.com/office/powerpoint/2010/main" val="28225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114800" cy="1143000"/>
          </a:xfrm>
        </p:spPr>
        <p:txBody>
          <a:bodyPr/>
          <a:lstStyle/>
          <a:p>
            <a:r>
              <a:rPr lang="zh-TW" altLang="en-US" dirty="0"/>
              <a:t>國際扶輪</a:t>
            </a:r>
          </a:p>
        </p:txBody>
      </p:sp>
      <p:sp>
        <p:nvSpPr>
          <p:cNvPr id="3" name="內容版面配置區 2"/>
          <p:cNvSpPr>
            <a:spLocks noGrp="1"/>
          </p:cNvSpPr>
          <p:nvPr>
            <p:ph idx="1"/>
          </p:nvPr>
        </p:nvSpPr>
        <p:spPr>
          <a:xfrm>
            <a:off x="1187624" y="1340768"/>
            <a:ext cx="2436109" cy="792088"/>
          </a:xfrm>
        </p:spPr>
        <p:txBody>
          <a:bodyPr>
            <a:normAutofit fontScale="25000" lnSpcReduction="20000"/>
          </a:bodyPr>
          <a:lstStyle/>
          <a:p>
            <a:pPr marL="0" indent="0" algn="ctr">
              <a:buNone/>
            </a:pPr>
            <a:r>
              <a:rPr lang="en-US" altLang="zh-TW" sz="9600" dirty="0"/>
              <a:t>1905</a:t>
            </a:r>
            <a:r>
              <a:rPr lang="zh-TW" altLang="en-US" sz="9600" dirty="0"/>
              <a:t>年創立</a:t>
            </a:r>
            <a:endParaRPr lang="en-US" altLang="zh-TW" sz="9600" dirty="0"/>
          </a:p>
          <a:p>
            <a:pPr marL="0" indent="0" algn="ctr">
              <a:buNone/>
            </a:pPr>
            <a:r>
              <a:rPr lang="zh-TW" altLang="en-US" sz="9600" dirty="0"/>
              <a:t>保羅哈理斯</a:t>
            </a:r>
            <a:endParaRPr lang="en-US" altLang="zh-TW" sz="9600" dirty="0"/>
          </a:p>
          <a:p>
            <a:pPr marL="0" indent="0">
              <a:buNone/>
            </a:pPr>
            <a:r>
              <a:rPr lang="zh-TW" altLang="en-US"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2625838" cy="38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頁尾版面配置區 4"/>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6" name="投影片編號版面配置區 5"/>
          <p:cNvSpPr>
            <a:spLocks noGrp="1"/>
          </p:cNvSpPr>
          <p:nvPr>
            <p:ph type="sldNum" sz="quarter" idx="12"/>
          </p:nvPr>
        </p:nvSpPr>
        <p:spPr/>
        <p:txBody>
          <a:bodyPr/>
          <a:lstStyle/>
          <a:p>
            <a:fld id="{62318D9D-7CB2-4048-9CF9-F972339899FC}" type="slidenum">
              <a:rPr lang="zh-TW" altLang="en-US" smtClean="0"/>
              <a:pPr/>
              <a:t>3</a:t>
            </a:fld>
            <a:endParaRPr lang="zh-TW" altLang="en-US"/>
          </a:p>
        </p:txBody>
      </p:sp>
      <p:sp>
        <p:nvSpPr>
          <p:cNvPr id="7" name="標題 1"/>
          <p:cNvSpPr txBox="1">
            <a:spLocks/>
          </p:cNvSpPr>
          <p:nvPr/>
        </p:nvSpPr>
        <p:spPr>
          <a:xfrm>
            <a:off x="4572000" y="274638"/>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a:t>扶輪基金會</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654" y="2168860"/>
            <a:ext cx="2977491" cy="380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內容版面配置區 2"/>
          <p:cNvSpPr txBox="1">
            <a:spLocks/>
          </p:cNvSpPr>
          <p:nvPr/>
        </p:nvSpPr>
        <p:spPr>
          <a:xfrm>
            <a:off x="5429953" y="1382697"/>
            <a:ext cx="2436109" cy="7920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TW" sz="9600" dirty="0"/>
              <a:t>1917</a:t>
            </a:r>
            <a:r>
              <a:rPr lang="zh-TW" altLang="en-US" sz="9600" dirty="0"/>
              <a:t>年創立</a:t>
            </a:r>
            <a:endParaRPr lang="en-US" altLang="zh-TW" sz="9600" dirty="0"/>
          </a:p>
          <a:p>
            <a:pPr marL="0" indent="0" algn="ctr">
              <a:buFont typeface="Arial" pitchFamily="34" charset="0"/>
              <a:buNone/>
            </a:pPr>
            <a:r>
              <a:rPr lang="zh-TW" altLang="en-US" sz="9600" dirty="0"/>
              <a:t>阿奇柯蘭夫</a:t>
            </a:r>
            <a:endParaRPr lang="en-US" altLang="zh-TW" sz="9600" dirty="0"/>
          </a:p>
          <a:p>
            <a:pPr marL="0" indent="0">
              <a:buFont typeface="Arial" pitchFamily="34" charset="0"/>
              <a:buNone/>
            </a:pPr>
            <a:r>
              <a:rPr lang="zh-TW" altLang="en-US" dirty="0"/>
              <a:t>   </a:t>
            </a:r>
          </a:p>
        </p:txBody>
      </p:sp>
    </p:spTree>
    <p:extLst>
      <p:ext uri="{BB962C8B-B14F-4D97-AF65-F5344CB8AC3E}">
        <p14:creationId xmlns:p14="http://schemas.microsoft.com/office/powerpoint/2010/main" val="4006430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228600"/>
            <a:ext cx="8001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eaLnBrk="1" hangingPunct="1"/>
            <a:r>
              <a:rPr lang="zh-TW" altLang="en-US" dirty="0">
                <a:latin typeface="微軟正黑體" panose="020B0604030504040204" pitchFamily="34" charset="-120"/>
                <a:ea typeface="微軟正黑體" panose="020B0604030504040204" pitchFamily="34" charset="-120"/>
              </a:rPr>
              <a:t>保羅哈理斯會是什麼</a:t>
            </a:r>
            <a:r>
              <a:rPr lang="en-US" altLang="zh-TW" dirty="0">
                <a:latin typeface="微軟正黑體" panose="020B0604030504040204" pitchFamily="34" charset="-120"/>
                <a:ea typeface="微軟正黑體" panose="020B0604030504040204" pitchFamily="34" charset="-120"/>
              </a:rPr>
              <a:t>?</a:t>
            </a:r>
          </a:p>
        </p:txBody>
      </p:sp>
      <p:sp>
        <p:nvSpPr>
          <p:cNvPr id="18435" name="Content Placeholder 2"/>
          <p:cNvSpPr>
            <a:spLocks noGrp="1"/>
          </p:cNvSpPr>
          <p:nvPr>
            <p:ph idx="1"/>
          </p:nvPr>
        </p:nvSpPr>
        <p:spPr bwMode="auto">
          <a:xfrm>
            <a:off x="497904" y="1600200"/>
            <a:ext cx="378606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0" indent="0" eaLnBrk="1" hangingPunct="1">
              <a:buFont typeface="Arial" pitchFamily="34" charset="0"/>
              <a:buNone/>
            </a:pPr>
            <a:r>
              <a:rPr lang="zh-TW" altLang="en-US" dirty="0">
                <a:latin typeface="+mj-ea"/>
                <a:ea typeface="+mj-ea"/>
              </a:rPr>
              <a:t>承諾每年捐贈至少</a:t>
            </a:r>
            <a:r>
              <a:rPr lang="en-US" altLang="zh-TW" dirty="0">
                <a:latin typeface="+mj-ea"/>
                <a:ea typeface="+mj-ea"/>
              </a:rPr>
              <a:t>US$1,000</a:t>
            </a:r>
            <a:r>
              <a:rPr lang="zh-TW" altLang="en-US" dirty="0">
                <a:latin typeface="+mj-ea"/>
                <a:ea typeface="+mj-ea"/>
              </a:rPr>
              <a:t>給</a:t>
            </a:r>
            <a:endParaRPr lang="en-US" altLang="zh-TW" dirty="0">
              <a:latin typeface="+mj-ea"/>
              <a:ea typeface="+mj-ea"/>
            </a:endParaRPr>
          </a:p>
          <a:p>
            <a:r>
              <a:rPr lang="zh-TW" altLang="en-US" dirty="0">
                <a:latin typeface="+mj-ea"/>
                <a:ea typeface="+mj-ea"/>
              </a:rPr>
              <a:t>年度基金</a:t>
            </a:r>
            <a:endParaRPr lang="en-US" altLang="zh-TW" dirty="0">
              <a:latin typeface="+mj-ea"/>
              <a:ea typeface="+mj-ea"/>
            </a:endParaRPr>
          </a:p>
          <a:p>
            <a:r>
              <a:rPr lang="zh-TW" altLang="en-US" dirty="0">
                <a:latin typeface="+mj-ea"/>
                <a:ea typeface="+mj-ea"/>
              </a:rPr>
              <a:t>消除小兒痲痺</a:t>
            </a:r>
            <a:endParaRPr lang="en-US" altLang="zh-TW" dirty="0">
              <a:latin typeface="+mj-ea"/>
              <a:ea typeface="+mj-ea"/>
            </a:endParaRPr>
          </a:p>
          <a:p>
            <a:r>
              <a:rPr lang="zh-TW" altLang="en-US" dirty="0">
                <a:latin typeface="+mj-ea"/>
                <a:ea typeface="+mj-ea"/>
              </a:rPr>
              <a:t>核准之扶輪基金會全球獎助金</a:t>
            </a:r>
            <a:endParaRPr lang="en-US" altLang="zh-TW" b="1" dirty="0">
              <a:solidFill>
                <a:schemeClr val="accent1"/>
              </a:solidFill>
              <a:latin typeface="Georgia" pitchFamily="18" charset="0"/>
              <a:ea typeface="ＭＳ Ｐゴシック" pitchFamily="34" charset="-128"/>
            </a:endParaRPr>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30</a:t>
            </a:fld>
            <a:endParaRPr lang="zh-TW" alt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608196"/>
            <a:ext cx="3888432" cy="2567977"/>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920" y="1203569"/>
            <a:ext cx="1656184" cy="2420259"/>
          </a:xfrm>
          <a:prstGeom prst="rect">
            <a:avLst/>
          </a:prstGeom>
        </p:spPr>
      </p:pic>
    </p:spTree>
    <p:extLst>
      <p:ext uri="{BB962C8B-B14F-4D97-AF65-F5344CB8AC3E}">
        <p14:creationId xmlns:p14="http://schemas.microsoft.com/office/powerpoint/2010/main" val="2904049487"/>
      </p:ext>
    </p:extLst>
  </p:cSld>
  <p:clrMapOvr>
    <a:masterClrMapping/>
  </p:clrMapOvr>
  <p:transition spd="med"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kumimoji="0" lang="zh-TW" altLang="en-US" dirty="0"/>
              <a:t>鼓勵在財務方面支持基金會</a:t>
            </a:r>
            <a:endParaRPr lang="zh-TW" altLang="en-US" dirty="0"/>
          </a:p>
        </p:txBody>
      </p:sp>
      <p:sp>
        <p:nvSpPr>
          <p:cNvPr id="10243" name="內容版面配置區 2"/>
          <p:cNvSpPr>
            <a:spLocks noGrp="1"/>
          </p:cNvSpPr>
          <p:nvPr>
            <p:ph idx="1"/>
          </p:nvPr>
        </p:nvSpPr>
        <p:spPr/>
        <p:txBody>
          <a:bodyPr/>
          <a:lstStyle/>
          <a:p>
            <a:pPr>
              <a:lnSpc>
                <a:spcPts val="3500"/>
              </a:lnSpc>
            </a:pPr>
            <a:r>
              <a:rPr kumimoji="0" lang="zh-TW" altLang="en-US" dirty="0"/>
              <a:t>鼓勵每位扶輪社員每年至少捐獻美金</a:t>
            </a:r>
            <a:r>
              <a:rPr kumimoji="0" lang="en-US" altLang="zh-TW" dirty="0"/>
              <a:t>100</a:t>
            </a:r>
            <a:r>
              <a:rPr kumimoji="0" lang="zh-TW" altLang="en-US" dirty="0"/>
              <a:t>元給年度基金</a:t>
            </a:r>
            <a:r>
              <a:rPr kumimoji="0" lang="en-US" altLang="zh-TW" dirty="0"/>
              <a:t>(Every Rotarian, Every Year. EREY)</a:t>
            </a:r>
            <a:endParaRPr kumimoji="0" lang="zh-TW" altLang="en-US" dirty="0"/>
          </a:p>
          <a:p>
            <a:pPr eaLnBrk="1" hangingPunct="1">
              <a:buFontTx/>
              <a:buNone/>
            </a:pPr>
            <a:endParaRPr kumimoji="0" lang="zh-TW" altLang="en-US" dirty="0"/>
          </a:p>
          <a:p>
            <a:endParaRPr lang="zh-TW" altLang="en-US" dirty="0"/>
          </a:p>
        </p:txBody>
      </p:sp>
      <p:sp>
        <p:nvSpPr>
          <p:cNvPr id="6" name="頁尾版面配置區 5"/>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10245" name="投影片編號版面配置區 4"/>
          <p:cNvSpPr>
            <a:spLocks noGrp="1"/>
          </p:cNvSpPr>
          <p:nvPr>
            <p:ph type="sldNum" sz="quarter" idx="12"/>
          </p:nvPr>
        </p:nvSpPr>
        <p:spPr>
          <a:noFill/>
        </p:spPr>
        <p:txBody>
          <a:bodyPr/>
          <a:lstStyle/>
          <a:p>
            <a:fld id="{535B7C1E-6E45-474C-B320-205EA0627753}" type="slidenum">
              <a:rPr lang="en-US" altLang="zh-TW" smtClean="0"/>
              <a:pPr/>
              <a:t>31</a:t>
            </a:fld>
            <a:endParaRPr lang="en-US" altLang="zh-TW"/>
          </a:p>
        </p:txBody>
      </p:sp>
    </p:spTree>
    <p:extLst>
      <p:ext uri="{BB962C8B-B14F-4D97-AF65-F5344CB8AC3E}">
        <p14:creationId xmlns:p14="http://schemas.microsoft.com/office/powerpoint/2010/main" val="3280019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571744"/>
            <a:ext cx="8229600" cy="1143000"/>
          </a:xfrm>
        </p:spPr>
        <p:txBody>
          <a:bodyPr>
            <a:normAutofit/>
          </a:bodyPr>
          <a:lstStyle/>
          <a:p>
            <a:r>
              <a:rPr lang="zh-TW" altLang="en-US" dirty="0"/>
              <a:t>表彰</a:t>
            </a:r>
            <a:r>
              <a:rPr lang="en-US" altLang="zh-TW" dirty="0"/>
              <a:t>-</a:t>
            </a:r>
            <a:r>
              <a:rPr lang="zh-TW" altLang="en-US" dirty="0"/>
              <a:t>扶輪社</a:t>
            </a:r>
          </a:p>
        </p:txBody>
      </p:sp>
      <p:sp>
        <p:nvSpPr>
          <p:cNvPr id="6" name="頁尾版面配置區 5"/>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pPr>
              <a:defRPr/>
            </a:pPr>
            <a:fld id="{16412738-06F6-4C10-84F4-96C362371C30}" type="slidenum">
              <a:rPr lang="en-US" altLang="zh-TW" smtClean="0"/>
              <a:pPr>
                <a:defRPr/>
              </a:pPr>
              <a:t>32</a:t>
            </a:fld>
            <a:endParaRPr lang="en-US" altLang="zh-TW"/>
          </a:p>
        </p:txBody>
      </p:sp>
    </p:spTree>
    <p:extLst>
      <p:ext uri="{BB962C8B-B14F-4D97-AF65-F5344CB8AC3E}">
        <p14:creationId xmlns:p14="http://schemas.microsoft.com/office/powerpoint/2010/main" val="1530865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01355"/>
            <a:ext cx="8229600" cy="4940300"/>
          </a:xfrm>
        </p:spPr>
        <p:txBody>
          <a:bodyPr>
            <a:normAutofit lnSpcReduction="10000"/>
          </a:bodyPr>
          <a:lstStyle/>
          <a:p>
            <a:r>
              <a:rPr lang="en-US" altLang="zh-TW" dirty="0">
                <a:solidFill>
                  <a:schemeClr val="tx1"/>
                </a:solidFill>
                <a:latin typeface="微軟正黑體" panose="020B0604030504040204" pitchFamily="34" charset="-120"/>
              </a:rPr>
              <a:t>100% </a:t>
            </a:r>
            <a:r>
              <a:rPr lang="zh-TW" altLang="en-US" dirty="0">
                <a:solidFill>
                  <a:schemeClr val="tx1"/>
                </a:solidFill>
                <a:latin typeface="微軟正黑體" panose="020B0604030504040204" pitchFamily="34" charset="-120"/>
              </a:rPr>
              <a:t>保羅哈里斯之友扶輪社</a:t>
            </a:r>
            <a:r>
              <a:rPr lang="en-US" altLang="zh-TW" dirty="0">
                <a:solidFill>
                  <a:schemeClr val="tx1"/>
                </a:solidFill>
                <a:latin typeface="微軟正黑體" panose="020B0604030504040204" pitchFamily="34" charset="-120"/>
              </a:rPr>
              <a:t>Paul Harris Fellow Club</a:t>
            </a:r>
          </a:p>
          <a:p>
            <a:r>
              <a:rPr lang="en-US" altLang="zh-TW" dirty="0">
                <a:solidFill>
                  <a:schemeClr val="tx1"/>
                </a:solidFill>
                <a:latin typeface="微軟正黑體" panose="020B0604030504040204" pitchFamily="34" charset="-120"/>
              </a:rPr>
              <a:t>100%</a:t>
            </a:r>
            <a:r>
              <a:rPr lang="zh-TW" altLang="en-US" dirty="0">
                <a:solidFill>
                  <a:schemeClr val="tx1"/>
                </a:solidFill>
                <a:latin typeface="微軟正黑體" panose="020B0604030504040204" pitchFamily="34" charset="-120"/>
              </a:rPr>
              <a:t>保羅哈里斯協會扶輪社</a:t>
            </a:r>
            <a:r>
              <a:rPr lang="en-US" altLang="zh-TW" dirty="0">
                <a:solidFill>
                  <a:schemeClr val="tx1"/>
                </a:solidFill>
                <a:latin typeface="微軟正黑體" panose="020B0604030504040204" pitchFamily="34" charset="-120"/>
              </a:rPr>
              <a:t>Paul Harris Society Club</a:t>
            </a:r>
          </a:p>
          <a:p>
            <a:r>
              <a:rPr lang="en-US" altLang="zh-TW" dirty="0">
                <a:solidFill>
                  <a:schemeClr val="tx1"/>
                </a:solidFill>
                <a:latin typeface="微軟正黑體" panose="020B0604030504040204" pitchFamily="34" charset="-120"/>
              </a:rPr>
              <a:t>100% </a:t>
            </a:r>
            <a:r>
              <a:rPr lang="zh-TW" altLang="en-US" dirty="0">
                <a:solidFill>
                  <a:schemeClr val="tx1"/>
                </a:solidFill>
                <a:latin typeface="微軟正黑體" panose="020B0604030504040204" pitchFamily="34" charset="-120"/>
              </a:rPr>
              <a:t>基金會捐贈扶輪社</a:t>
            </a:r>
            <a:r>
              <a:rPr lang="en-US" altLang="zh-TW" dirty="0">
                <a:solidFill>
                  <a:schemeClr val="tx1"/>
                </a:solidFill>
                <a:latin typeface="微軟正黑體" panose="020B0604030504040204" pitchFamily="34" charset="-120"/>
              </a:rPr>
              <a:t>Foundation Giving Club</a:t>
            </a:r>
          </a:p>
          <a:p>
            <a:r>
              <a:rPr lang="zh-TW" altLang="en-US" dirty="0">
                <a:solidFill>
                  <a:schemeClr val="tx1"/>
                </a:solidFill>
                <a:latin typeface="微軟正黑體" panose="020B0604030504040204" pitchFamily="34" charset="-120"/>
              </a:rPr>
              <a:t>每位扶輪社員每年扶輪社</a:t>
            </a:r>
            <a:r>
              <a:rPr lang="en-US" altLang="zh-TW" dirty="0">
                <a:solidFill>
                  <a:schemeClr val="tx1"/>
                </a:solidFill>
                <a:latin typeface="微軟正黑體" panose="020B0604030504040204" pitchFamily="34" charset="-120"/>
              </a:rPr>
              <a:t>Every Rotarian, Every Year</a:t>
            </a:r>
            <a:r>
              <a:rPr lang="zh-TW" altLang="en-US" dirty="0">
                <a:solidFill>
                  <a:schemeClr val="tx1"/>
                </a:solidFill>
                <a:latin typeface="微軟正黑體" panose="020B0604030504040204" pitchFamily="34" charset="-120"/>
              </a:rPr>
              <a:t> </a:t>
            </a:r>
            <a:r>
              <a:rPr lang="en-US" altLang="zh-TW" dirty="0">
                <a:solidFill>
                  <a:schemeClr val="tx1"/>
                </a:solidFill>
                <a:latin typeface="微軟正黑體" panose="020B0604030504040204" pitchFamily="34" charset="-120"/>
              </a:rPr>
              <a:t>Club</a:t>
            </a:r>
            <a:endParaRPr lang="en-US" altLang="zh-TW" dirty="0">
              <a:solidFill>
                <a:schemeClr val="tx1"/>
              </a:solidFill>
              <a:latin typeface="微軟正黑體" panose="020B0604030504040204" pitchFamily="34" charset="-120"/>
              <a:ea typeface="微軟正黑體" panose="020B0604030504040204" pitchFamily="34" charset="-120"/>
            </a:endParaRPr>
          </a:p>
          <a:p>
            <a:r>
              <a:rPr lang="zh-TW" altLang="en-US" dirty="0">
                <a:solidFill>
                  <a:schemeClr val="tx1"/>
                </a:solidFill>
                <a:latin typeface="微軟正黑體" panose="020B0604030504040204" pitchFamily="34" charset="-120"/>
                <a:ea typeface="微軟正黑體" panose="020B0604030504040204" pitchFamily="34" charset="-120"/>
              </a:rPr>
              <a:t>平均每位社員捐贈年度基金前三名</a:t>
            </a:r>
            <a:r>
              <a:rPr lang="en-US" altLang="zh-TW" dirty="0">
                <a:solidFill>
                  <a:schemeClr val="tx1"/>
                </a:solidFill>
                <a:latin typeface="微軟正黑體" panose="020B0604030504040204" pitchFamily="34" charset="-120"/>
                <a:ea typeface="微軟正黑體" panose="020B0604030504040204" pitchFamily="34" charset="-120"/>
              </a:rPr>
              <a:t>Top Three Per Capita in Annual Fund Giving</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a:xfrm>
            <a:off x="876300" y="332656"/>
            <a:ext cx="7391400" cy="647700"/>
          </a:xfrm>
        </p:spPr>
        <p:txBody>
          <a:bodyPr>
            <a:noAutofit/>
          </a:bodyPr>
          <a:lstStyle/>
          <a:p>
            <a:pPr algn="ctr"/>
            <a:r>
              <a:rPr lang="zh-TW" altLang="en-US" dirty="0">
                <a:latin typeface="微軟正黑體" panose="020B0604030504040204" pitchFamily="34" charset="-120"/>
                <a:ea typeface="微軟正黑體" panose="020B0604030504040204" pitchFamily="34" charset="-120"/>
              </a:rPr>
              <a:t>扶輪社旗幟表彰</a:t>
            </a:r>
          </a:p>
        </p:txBody>
      </p:sp>
      <p:sp>
        <p:nvSpPr>
          <p:cNvPr id="4" name="投影片編號版面配置區 3"/>
          <p:cNvSpPr>
            <a:spLocks noGrp="1"/>
          </p:cNvSpPr>
          <p:nvPr>
            <p:ph type="sldNum" sz="quarter" idx="12"/>
          </p:nvPr>
        </p:nvSpPr>
        <p:spPr/>
        <p:txBody>
          <a:bodyPr/>
          <a:lstStyle/>
          <a:p>
            <a:fld id="{9F925CBC-5D63-4841-856B-2ED1B4A34DEC}" type="slidenum">
              <a:rPr lang="en-US" smtClean="0"/>
              <a:t>33</a:t>
            </a:fld>
            <a:endParaRPr lang="en-US"/>
          </a:p>
        </p:txBody>
      </p:sp>
    </p:spTree>
    <p:extLst>
      <p:ext uri="{BB962C8B-B14F-4D97-AF65-F5344CB8AC3E}">
        <p14:creationId xmlns:p14="http://schemas.microsoft.com/office/powerpoint/2010/main" val="106237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4744"/>
            <a:ext cx="8568952" cy="3528392"/>
          </a:xfrm>
        </p:spPr>
        <p:txBody>
          <a:bodyPr>
            <a:normAutofit/>
          </a:bodyPr>
          <a:lstStyle/>
          <a:p>
            <a:r>
              <a:rPr lang="en-US" altLang="zh-TW" dirty="0" smtClean="0"/>
              <a:t>DTTS</a:t>
            </a:r>
            <a:br>
              <a:rPr lang="en-US" altLang="zh-TW" dirty="0" smtClean="0"/>
            </a:br>
            <a:r>
              <a:rPr lang="en-US" altLang="zh-TW" dirty="0" smtClean="0"/>
              <a:t>District Trainer Training Seminar</a:t>
            </a:r>
            <a:r>
              <a:rPr lang="en-US" altLang="zh-TW" dirty="0" smtClean="0"/>
              <a:t/>
            </a:r>
            <a:br>
              <a:rPr lang="en-US" altLang="zh-TW" dirty="0" smtClean="0"/>
            </a:br>
            <a:r>
              <a:rPr lang="en-US" altLang="zh-TW" sz="4800" dirty="0" smtClean="0">
                <a:solidFill>
                  <a:srgbClr val="C00000"/>
                </a:solidFill>
              </a:rPr>
              <a:t>District Team Training Seminar</a:t>
            </a:r>
            <a:endParaRPr lang="zh-TW" altLang="en-US" sz="4800" dirty="0">
              <a:solidFill>
                <a:srgbClr val="C00000"/>
              </a:solidFill>
            </a:endParaRPr>
          </a:p>
        </p:txBody>
      </p:sp>
      <p:sp>
        <p:nvSpPr>
          <p:cNvPr id="6" name="頁尾版面配置區 5"/>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pPr>
              <a:defRPr/>
            </a:pPr>
            <a:fld id="{16412738-06F6-4C10-84F4-96C362371C30}" type="slidenum">
              <a:rPr lang="en-US" altLang="zh-TW" smtClean="0"/>
              <a:pPr>
                <a:defRPr/>
              </a:pPr>
              <a:t>34</a:t>
            </a:fld>
            <a:endParaRPr lang="en-US" altLang="zh-TW"/>
          </a:p>
        </p:txBody>
      </p:sp>
    </p:spTree>
    <p:extLst>
      <p:ext uri="{BB962C8B-B14F-4D97-AF65-F5344CB8AC3E}">
        <p14:creationId xmlns:p14="http://schemas.microsoft.com/office/powerpoint/2010/main" val="1452618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F925CBC-5D63-4841-856B-2ED1B4A34DEC}" type="slidenum">
              <a:rPr lang="en-US" smtClean="0"/>
              <a:t>35</a:t>
            </a:fld>
            <a:endParaRPr 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79"/>
            <a:ext cx="9144000" cy="6844842"/>
          </a:xfrm>
          <a:prstGeom prst="rect">
            <a:avLst/>
          </a:prstGeom>
        </p:spPr>
      </p:pic>
    </p:spTree>
    <p:extLst>
      <p:ext uri="{BB962C8B-B14F-4D97-AF65-F5344CB8AC3E}">
        <p14:creationId xmlns:p14="http://schemas.microsoft.com/office/powerpoint/2010/main" val="301629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F925CBC-5D63-4841-856B-2ED1B4A34DEC}" type="slidenum">
              <a:rPr lang="en-US" smtClean="0"/>
              <a:t>36</a:t>
            </a:fld>
            <a:endParaRPr lang="en-US"/>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830"/>
            <a:ext cx="9144000" cy="6642340"/>
          </a:xfrm>
          <a:prstGeom prst="rect">
            <a:avLst/>
          </a:prstGeom>
        </p:spPr>
      </p:pic>
    </p:spTree>
    <p:extLst>
      <p:ext uri="{BB962C8B-B14F-4D97-AF65-F5344CB8AC3E}">
        <p14:creationId xmlns:p14="http://schemas.microsoft.com/office/powerpoint/2010/main" val="4123538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318D9D-7CB2-4048-9CF9-F972339899FC}" type="slidenum">
              <a:rPr lang="zh-TW" altLang="en-US" smtClean="0"/>
              <a:pPr/>
              <a:t>37</a:t>
            </a:fld>
            <a:endParaRPr lang="zh-TW" altLang="en-US"/>
          </a:p>
        </p:txBody>
      </p:sp>
      <p:sp>
        <p:nvSpPr>
          <p:cNvPr id="5" name="頁尾版面配置區 4"/>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092"/>
            <a:ext cx="9144000" cy="645781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District Team Training Seminar</a:t>
            </a:r>
            <a:endParaRPr lang="zh-TW" altLang="en-US" dirty="0"/>
          </a:p>
        </p:txBody>
      </p:sp>
      <p:sp>
        <p:nvSpPr>
          <p:cNvPr id="3" name="內容版面配置區 2"/>
          <p:cNvSpPr>
            <a:spLocks noGrp="1"/>
          </p:cNvSpPr>
          <p:nvPr>
            <p:ph idx="1"/>
          </p:nvPr>
        </p:nvSpPr>
        <p:spPr/>
        <p:txBody>
          <a:bodyPr/>
          <a:lstStyle/>
          <a:p>
            <a:r>
              <a:rPr lang="en-US" altLang="zh-TW" dirty="0"/>
              <a:t>20.090.2. District Team Training Seminar Participants </a:t>
            </a:r>
          </a:p>
          <a:p>
            <a:r>
              <a:rPr lang="en-US" altLang="zh-TW" dirty="0"/>
              <a:t>Participants in the District Team Training Seminar shall include Rotarians appointed by the governor-elect to serve as assistant governors, and as district committee chairs and members in the next Rotary year. </a:t>
            </a:r>
            <a:r>
              <a:rPr lang="en-US" altLang="zh-TW" i="1" dirty="0"/>
              <a:t>(February 2000 Mtg., Bd. Dec. 298) </a:t>
            </a:r>
            <a:endParaRPr lang="zh-TW" altLang="en-US" dirty="0"/>
          </a:p>
        </p:txBody>
      </p:sp>
      <p:sp>
        <p:nvSpPr>
          <p:cNvPr id="5" name="頁尾版面配置區 4"/>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4" name="投影片編號版面配置區 3"/>
          <p:cNvSpPr>
            <a:spLocks noGrp="1"/>
          </p:cNvSpPr>
          <p:nvPr>
            <p:ph type="sldNum" sz="quarter" idx="12"/>
          </p:nvPr>
        </p:nvSpPr>
        <p:spPr/>
        <p:txBody>
          <a:bodyPr/>
          <a:lstStyle/>
          <a:p>
            <a:fld id="{62318D9D-7CB2-4048-9CF9-F972339899FC}" type="slidenum">
              <a:rPr lang="zh-TW" altLang="en-US" smtClean="0"/>
              <a:pPr/>
              <a:t>38</a:t>
            </a:fld>
            <a:endParaRPr lang="zh-TW" altLang="en-US"/>
          </a:p>
        </p:txBody>
      </p:sp>
    </p:spTree>
    <p:extLst>
      <p:ext uri="{BB962C8B-B14F-4D97-AF65-F5344CB8AC3E}">
        <p14:creationId xmlns:p14="http://schemas.microsoft.com/office/powerpoint/2010/main" val="2917804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District Team Training Seminar</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a:t>20.090.5. District Team Training Seminar Leaders </a:t>
            </a:r>
          </a:p>
          <a:p>
            <a:r>
              <a:rPr lang="en-US" altLang="zh-TW" dirty="0"/>
              <a:t>The governor-elect is responsible for the overall program of the District Team Training Seminar. The district trainer is responsible for planning and conducting the Seminar. The Seminar leadership team shall include qualified past governors. </a:t>
            </a:r>
            <a:r>
              <a:rPr lang="en-US" altLang="zh-TW" i="1" dirty="0"/>
              <a:t>(November 2004 Mtg., Bd. Dec. 59) </a:t>
            </a:r>
            <a:endParaRPr lang="zh-TW" altLang="en-US" dirty="0"/>
          </a:p>
        </p:txBody>
      </p:sp>
      <p:sp>
        <p:nvSpPr>
          <p:cNvPr id="5" name="頁尾版面配置區 4"/>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4" name="投影片編號版面配置區 3"/>
          <p:cNvSpPr>
            <a:spLocks noGrp="1"/>
          </p:cNvSpPr>
          <p:nvPr>
            <p:ph type="sldNum" sz="quarter" idx="12"/>
          </p:nvPr>
        </p:nvSpPr>
        <p:spPr/>
        <p:txBody>
          <a:bodyPr/>
          <a:lstStyle/>
          <a:p>
            <a:fld id="{62318D9D-7CB2-4048-9CF9-F972339899FC}" type="slidenum">
              <a:rPr lang="zh-TW" altLang="en-US" smtClean="0"/>
              <a:pPr/>
              <a:t>39</a:t>
            </a:fld>
            <a:endParaRPr lang="zh-TW" altLang="en-US"/>
          </a:p>
        </p:txBody>
      </p:sp>
    </p:spTree>
    <p:extLst>
      <p:ext uri="{BB962C8B-B14F-4D97-AF65-F5344CB8AC3E}">
        <p14:creationId xmlns:p14="http://schemas.microsoft.com/office/powerpoint/2010/main" val="409023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微軟正黑體" panose="020B0604030504040204" pitchFamily="34" charset="-120"/>
              </a:rPr>
              <a:t>優質的扶輪基金會</a:t>
            </a:r>
            <a:endParaRPr lang="en-US" dirty="0"/>
          </a:p>
        </p:txBody>
      </p:sp>
      <p:pic>
        <p:nvPicPr>
          <p:cNvPr id="5" name="Picture 4"/>
          <p:cNvPicPr>
            <a:picLocks noChangeAspect="1"/>
          </p:cNvPicPr>
          <p:nvPr/>
        </p:nvPicPr>
        <p:blipFill>
          <a:blip r:embed="rId3"/>
          <a:stretch>
            <a:fillRect/>
          </a:stretch>
        </p:blipFill>
        <p:spPr>
          <a:xfrm>
            <a:off x="1467009" y="3944634"/>
            <a:ext cx="2692370" cy="2520280"/>
          </a:xfrm>
          <a:prstGeom prst="rect">
            <a:avLst/>
          </a:prstGeom>
        </p:spPr>
      </p:pic>
      <p:pic>
        <p:nvPicPr>
          <p:cNvPr id="6" name="Picture 9" descr="https://www.directrelief.org/wp-content/uploads/charity_navigator.gif"/>
          <p:cNvPicPr>
            <a:picLocks noChangeAspect="1" noChangeArrowheads="1"/>
          </p:cNvPicPr>
          <p:nvPr/>
        </p:nvPicPr>
        <p:blipFill>
          <a:blip r:embed="rId4"/>
          <a:srcRect/>
          <a:stretch>
            <a:fillRect/>
          </a:stretch>
        </p:blipFill>
        <p:spPr bwMode="auto">
          <a:xfrm>
            <a:off x="1467009" y="1229394"/>
            <a:ext cx="2565648" cy="25656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425" y="1229394"/>
            <a:ext cx="3120035" cy="2461259"/>
          </a:xfrm>
          <a:prstGeom prst="rect">
            <a:avLst/>
          </a:prstGeom>
        </p:spPr>
      </p:pic>
      <p:pic>
        <p:nvPicPr>
          <p:cNvPr id="10" name="Picture 4" descr="TRF100_logo_PMS-C.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8589" y="3944634"/>
            <a:ext cx="2810871" cy="2534894"/>
          </a:xfrm>
          <a:prstGeom prst="rect">
            <a:avLst/>
          </a:prstGeom>
        </p:spPr>
      </p:pic>
    </p:spTree>
    <p:extLst>
      <p:ext uri="{BB962C8B-B14F-4D97-AF65-F5344CB8AC3E}">
        <p14:creationId xmlns:p14="http://schemas.microsoft.com/office/powerpoint/2010/main" val="144059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636912"/>
            <a:ext cx="7772400" cy="1470025"/>
          </a:xfrm>
        </p:spPr>
        <p:txBody>
          <a:bodyPr/>
          <a:lstStyle/>
          <a:p>
            <a:r>
              <a:rPr lang="zh-TW" altLang="en-US" dirty="0"/>
              <a:t>謝 謝</a:t>
            </a:r>
          </a:p>
        </p:txBody>
      </p:sp>
      <p:sp>
        <p:nvSpPr>
          <p:cNvPr id="4" name="投影片編號版面配置區 3"/>
          <p:cNvSpPr>
            <a:spLocks noGrp="1"/>
          </p:cNvSpPr>
          <p:nvPr>
            <p:ph type="sldNum" sz="quarter" idx="12"/>
          </p:nvPr>
        </p:nvSpPr>
        <p:spPr/>
        <p:txBody>
          <a:bodyPr/>
          <a:lstStyle/>
          <a:p>
            <a:fld id="{62318D9D-7CB2-4048-9CF9-F972339899FC}" type="slidenum">
              <a:rPr lang="zh-TW" altLang="en-US" smtClean="0"/>
              <a:pPr/>
              <a:t>40</a:t>
            </a:fld>
            <a:endParaRPr lang="zh-TW" altLang="en-US"/>
          </a:p>
        </p:txBody>
      </p:sp>
      <p:sp>
        <p:nvSpPr>
          <p:cNvPr id="5" name="頁尾版面配置區 4"/>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Tree>
    <p:extLst>
      <p:ext uri="{BB962C8B-B14F-4D97-AF65-F5344CB8AC3E}">
        <p14:creationId xmlns:p14="http://schemas.microsoft.com/office/powerpoint/2010/main" val="238351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zh-TW" dirty="0" smtClean="0"/>
              <a:t>2016-17</a:t>
            </a:r>
            <a:r>
              <a:rPr lang="zh-TW" altLang="en-US" dirty="0" smtClean="0"/>
              <a:t>捐</a:t>
            </a:r>
            <a:r>
              <a:rPr lang="zh-TW" altLang="en-US" dirty="0"/>
              <a:t>獻明細</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37604848"/>
              </p:ext>
            </p:extLst>
          </p:nvPr>
        </p:nvGraphicFramePr>
        <p:xfrm>
          <a:off x="827584" y="1556792"/>
          <a:ext cx="7488832" cy="4464497"/>
        </p:xfrm>
        <a:graphic>
          <a:graphicData uri="http://schemas.openxmlformats.org/drawingml/2006/table">
            <a:tbl>
              <a:tblPr firstRow="1" firstCol="1" bandRow="1">
                <a:tableStyleId>{35758FB7-9AC5-4552-8A53-C91805E547FA}</a:tableStyleId>
              </a:tblPr>
              <a:tblGrid>
                <a:gridCol w="3310851">
                  <a:extLst>
                    <a:ext uri="{9D8B030D-6E8A-4147-A177-3AD203B41FA5}">
                      <a16:colId xmlns:a16="http://schemas.microsoft.com/office/drawing/2014/main" xmlns="" val="895939678"/>
                    </a:ext>
                  </a:extLst>
                </a:gridCol>
                <a:gridCol w="4177981">
                  <a:extLst>
                    <a:ext uri="{9D8B030D-6E8A-4147-A177-3AD203B41FA5}">
                      <a16:colId xmlns:a16="http://schemas.microsoft.com/office/drawing/2014/main" xmlns="" val="3831875924"/>
                    </a:ext>
                  </a:extLst>
                </a:gridCol>
              </a:tblGrid>
              <a:tr h="740367">
                <a:tc>
                  <a:txBody>
                    <a:bodyPr/>
                    <a:lstStyle/>
                    <a:p>
                      <a:pPr marL="0" marR="0" algn="ctr">
                        <a:spcBef>
                          <a:spcPts val="0"/>
                        </a:spcBef>
                        <a:spcAft>
                          <a:spcPts val="0"/>
                        </a:spcAft>
                      </a:pPr>
                      <a:r>
                        <a:rPr lang="it-IT" sz="3200" dirty="0">
                          <a:effectLst/>
                        </a:rPr>
                        <a:t> </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zh-TW" altLang="en-US" sz="3200" dirty="0">
                          <a:effectLst/>
                        </a:rPr>
                        <a:t>合計</a:t>
                      </a:r>
                      <a:r>
                        <a:rPr lang="it-IT" sz="3200" dirty="0">
                          <a:effectLst/>
                        </a:rPr>
                        <a:t>(US$</a:t>
                      </a:r>
                      <a:r>
                        <a:rPr lang="zh-TW" altLang="en-US" sz="3200" dirty="0">
                          <a:effectLst/>
                        </a:rPr>
                        <a:t>百萬</a:t>
                      </a:r>
                      <a:r>
                        <a:rPr lang="it-IT" sz="3200" dirty="0">
                          <a:effectLst/>
                        </a:rPr>
                        <a:t>) </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3122264348"/>
                  </a:ext>
                </a:extLst>
              </a:tr>
              <a:tr h="744826">
                <a:tc>
                  <a:txBody>
                    <a:bodyPr/>
                    <a:lstStyle/>
                    <a:p>
                      <a:pPr marL="0" marR="0" algn="r">
                        <a:spcBef>
                          <a:spcPts val="0"/>
                        </a:spcBef>
                        <a:spcAft>
                          <a:spcPts val="0"/>
                        </a:spcAft>
                      </a:pPr>
                      <a:r>
                        <a:rPr lang="zh-TW" altLang="en-US" sz="3200" cap="all" baseline="0" dirty="0">
                          <a:effectLst/>
                        </a:rPr>
                        <a:t>年度基金</a:t>
                      </a:r>
                      <a:r>
                        <a:rPr lang="it-IT" sz="3200" cap="all" baseline="0" dirty="0">
                          <a:effectLst/>
                        </a:rPr>
                        <a:t>:</a:t>
                      </a:r>
                      <a:endParaRPr lang="en-US" sz="3200" b="0" cap="all" baseline="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it-IT" sz="3200" dirty="0">
                          <a:effectLst/>
                        </a:rPr>
                        <a:t>$</a:t>
                      </a:r>
                      <a:r>
                        <a:rPr lang="zh-TW" altLang="en-US" sz="3200" dirty="0">
                          <a:effectLst/>
                        </a:rPr>
                        <a:t> </a:t>
                      </a:r>
                      <a:r>
                        <a:rPr lang="it-IT" sz="3200" dirty="0" smtClean="0">
                          <a:effectLst/>
                        </a:rPr>
                        <a:t>140.2</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907549230"/>
                  </a:ext>
                </a:extLst>
              </a:tr>
              <a:tr h="744826">
                <a:tc>
                  <a:txBody>
                    <a:bodyPr/>
                    <a:lstStyle/>
                    <a:p>
                      <a:pPr marL="0" marR="0" algn="r">
                        <a:spcBef>
                          <a:spcPts val="0"/>
                        </a:spcBef>
                        <a:spcAft>
                          <a:spcPts val="0"/>
                        </a:spcAft>
                      </a:pPr>
                      <a:r>
                        <a:rPr lang="zh-TW" altLang="en-US" sz="3200" cap="all" baseline="0" dirty="0" smtClean="0">
                          <a:effectLst/>
                        </a:rPr>
                        <a:t>永久基</a:t>
                      </a:r>
                      <a:r>
                        <a:rPr lang="zh-TW" altLang="en-US" sz="3200" cap="all" baseline="0" dirty="0">
                          <a:effectLst/>
                        </a:rPr>
                        <a:t>金</a:t>
                      </a:r>
                      <a:r>
                        <a:rPr lang="it-IT" sz="3200" cap="all" baseline="0" dirty="0">
                          <a:effectLst/>
                        </a:rPr>
                        <a:t>:</a:t>
                      </a:r>
                      <a:endParaRPr lang="en-US" sz="3200" b="0" cap="all" baseline="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altLang="zh-TW" sz="3200" dirty="0">
                          <a:effectLst/>
                        </a:rPr>
                        <a:t>$</a:t>
                      </a:r>
                      <a:r>
                        <a:rPr lang="zh-TW" altLang="en-US" sz="3200" dirty="0">
                          <a:effectLst/>
                        </a:rPr>
                        <a:t> </a:t>
                      </a:r>
                      <a:r>
                        <a:rPr lang="it-IT" altLang="zh-TW" sz="3200" dirty="0" smtClean="0">
                          <a:effectLst/>
                        </a:rPr>
                        <a:t>28.4</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2847535319"/>
                  </a:ext>
                </a:extLst>
              </a:tr>
              <a:tr h="744826">
                <a:tc>
                  <a:txBody>
                    <a:bodyPr/>
                    <a:lstStyle/>
                    <a:p>
                      <a:pPr marL="0" marR="0" algn="r">
                        <a:spcBef>
                          <a:spcPts val="0"/>
                        </a:spcBef>
                        <a:spcAft>
                          <a:spcPts val="0"/>
                        </a:spcAft>
                      </a:pPr>
                      <a:r>
                        <a:rPr lang="zh-TW" altLang="en-US" sz="3200" cap="all" baseline="0" dirty="0" smtClean="0">
                          <a:effectLst/>
                        </a:rPr>
                        <a:t>根除</a:t>
                      </a:r>
                      <a:r>
                        <a:rPr lang="zh-TW" altLang="en-US" sz="3200" cap="all" baseline="0" dirty="0">
                          <a:effectLst/>
                        </a:rPr>
                        <a:t>小兒麻痺</a:t>
                      </a:r>
                      <a:r>
                        <a:rPr lang="it-IT" sz="3200" cap="all" baseline="0" dirty="0">
                          <a:effectLst/>
                        </a:rPr>
                        <a:t>:</a:t>
                      </a:r>
                      <a:endParaRPr lang="en-US" sz="3200" b="0" cap="all" baseline="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altLang="zh-TW" sz="3200" dirty="0">
                          <a:effectLst/>
                        </a:rPr>
                        <a:t>$</a:t>
                      </a:r>
                      <a:r>
                        <a:rPr lang="zh-TW" altLang="en-US" sz="3200" dirty="0">
                          <a:effectLst/>
                        </a:rPr>
                        <a:t> </a:t>
                      </a:r>
                      <a:r>
                        <a:rPr lang="en-US" altLang="zh-TW" sz="3200" dirty="0" smtClean="0">
                          <a:effectLst/>
                        </a:rPr>
                        <a:t>107.9</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385101114"/>
                  </a:ext>
                </a:extLst>
              </a:tr>
              <a:tr h="744826">
                <a:tc>
                  <a:txBody>
                    <a:bodyPr/>
                    <a:lstStyle/>
                    <a:p>
                      <a:pPr marL="0" marR="0" algn="r">
                        <a:spcBef>
                          <a:spcPts val="0"/>
                        </a:spcBef>
                        <a:spcAft>
                          <a:spcPts val="0"/>
                        </a:spcAft>
                      </a:pPr>
                      <a:r>
                        <a:rPr lang="zh-TW" altLang="en-US" sz="3200" cap="all" baseline="0" dirty="0">
                          <a:effectLst/>
                        </a:rPr>
                        <a:t>其他</a:t>
                      </a:r>
                      <a:r>
                        <a:rPr lang="it-IT" sz="3200" cap="all" baseline="0" dirty="0">
                          <a:effectLst/>
                        </a:rPr>
                        <a:t>:</a:t>
                      </a:r>
                      <a:endParaRPr lang="en-US" sz="3200" b="0" cap="all" baseline="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altLang="zh-TW" sz="3200" dirty="0">
                          <a:effectLst/>
                        </a:rPr>
                        <a:t>$</a:t>
                      </a:r>
                      <a:r>
                        <a:rPr lang="zh-TW" altLang="en-US" sz="3200" dirty="0">
                          <a:effectLst/>
                        </a:rPr>
                        <a:t> </a:t>
                      </a:r>
                      <a:r>
                        <a:rPr lang="en-US" altLang="zh-TW" sz="3200" dirty="0" smtClean="0">
                          <a:effectLst/>
                        </a:rPr>
                        <a:t>27.9</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2305035558"/>
                  </a:ext>
                </a:extLst>
              </a:tr>
              <a:tr h="744826">
                <a:tc>
                  <a:txBody>
                    <a:bodyPr/>
                    <a:lstStyle/>
                    <a:p>
                      <a:pPr marL="0" marR="0" algn="r">
                        <a:spcBef>
                          <a:spcPts val="0"/>
                        </a:spcBef>
                        <a:spcAft>
                          <a:spcPts val="0"/>
                        </a:spcAft>
                      </a:pPr>
                      <a:r>
                        <a:rPr lang="zh-TW" altLang="en-US" sz="3200" cap="all" baseline="0" dirty="0">
                          <a:effectLst/>
                        </a:rPr>
                        <a:t>合計</a:t>
                      </a:r>
                      <a:r>
                        <a:rPr lang="it-IT" sz="3200" cap="all" baseline="0" dirty="0">
                          <a:effectLst/>
                        </a:rPr>
                        <a:t>:</a:t>
                      </a:r>
                      <a:endParaRPr lang="en-US" sz="3200" b="0" cap="all" baseline="0" dirty="0">
                        <a:solidFill>
                          <a:srgbClr val="000000"/>
                        </a:solidFill>
                        <a:effectLst/>
                        <a:latin typeface="+mj-ea"/>
                        <a:ea typeface="+mj-ea"/>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it-IT" sz="3200" dirty="0">
                          <a:effectLst/>
                        </a:rPr>
                        <a:t>$</a:t>
                      </a:r>
                      <a:r>
                        <a:rPr lang="zh-TW" altLang="en-US" sz="3200" dirty="0">
                          <a:effectLst/>
                        </a:rPr>
                        <a:t> </a:t>
                      </a:r>
                      <a:r>
                        <a:rPr lang="en-US" altLang="zh-TW" sz="3200" dirty="0" smtClean="0">
                          <a:effectLst/>
                        </a:rPr>
                        <a:t>304.4</a:t>
                      </a:r>
                      <a:endParaRPr lang="en-US" sz="3200" b="0" dirty="0">
                        <a:solidFill>
                          <a:srgbClr val="000000"/>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2339429798"/>
                  </a:ext>
                </a:extLst>
              </a:tr>
            </a:tbl>
          </a:graphicData>
        </a:graphic>
      </p:graphicFrame>
    </p:spTree>
    <p:extLst>
      <p:ext uri="{BB962C8B-B14F-4D97-AF65-F5344CB8AC3E}">
        <p14:creationId xmlns:p14="http://schemas.microsoft.com/office/powerpoint/2010/main" val="2361453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1" descr="Slide 35 graph.png"/>
          <p:cNvPicPr>
            <a:picLocks noGrp="1" noChangeAspect="1"/>
          </p:cNvPicPr>
          <p:nvPr>
            <p:ph idx="1"/>
          </p:nvPr>
        </p:nvPicPr>
        <p:blipFill>
          <a:blip r:embed="rId3">
            <a:extLst>
              <a:ext uri="{28A0092B-C50C-407E-A947-70E740481C1C}">
                <a14:useLocalDpi xmlns:a14="http://schemas.microsoft.com/office/drawing/2010/main" val="0"/>
              </a:ext>
            </a:extLst>
          </a:blip>
          <a:srcRect l="-24371" r="-24371"/>
          <a:stretch>
            <a:fillRect/>
          </a:stretch>
        </p:blipFill>
        <p:spPr>
          <a:xfrm>
            <a:off x="941388" y="936625"/>
            <a:ext cx="8229600" cy="4525963"/>
          </a:xfrm>
        </p:spPr>
      </p:pic>
      <p:sp>
        <p:nvSpPr>
          <p:cNvPr id="90115" name="Title 2"/>
          <p:cNvSpPr>
            <a:spLocks noGrp="1"/>
          </p:cNvSpPr>
          <p:nvPr>
            <p:ph type="title"/>
          </p:nvPr>
        </p:nvSpPr>
        <p:spPr>
          <a:xfrm>
            <a:off x="935038" y="249237"/>
            <a:ext cx="7391400" cy="1015641"/>
          </a:xfrm>
        </p:spPr>
        <p:txBody>
          <a:bodyPr anchor="ctr">
            <a:noAutofit/>
          </a:bodyPr>
          <a:lstStyle/>
          <a:p>
            <a:r>
              <a:rPr lang="zh-TW" altLang="en-US" sz="4000" b="0" dirty="0">
                <a:latin typeface="+mj-ea"/>
              </a:rPr>
              <a:t>捐獻歷史</a:t>
            </a:r>
          </a:p>
        </p:txBody>
      </p:sp>
      <p:sp>
        <p:nvSpPr>
          <p:cNvPr id="90116" name="Content Placeholder 4"/>
          <p:cNvSpPr txBox="1">
            <a:spLocks/>
          </p:cNvSpPr>
          <p:nvPr/>
        </p:nvSpPr>
        <p:spPr bwMode="auto">
          <a:xfrm rot="-2700000">
            <a:off x="696913" y="5541963"/>
            <a:ext cx="53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1917</a:t>
            </a:r>
          </a:p>
        </p:txBody>
      </p:sp>
      <p:sp>
        <p:nvSpPr>
          <p:cNvPr id="90117" name="Content Placeholder 4"/>
          <p:cNvSpPr txBox="1">
            <a:spLocks/>
          </p:cNvSpPr>
          <p:nvPr/>
        </p:nvSpPr>
        <p:spPr bwMode="auto">
          <a:xfrm rot="-2700000">
            <a:off x="1100138" y="56388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algn="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1948-49</a:t>
            </a:r>
          </a:p>
        </p:txBody>
      </p:sp>
      <p:sp>
        <p:nvSpPr>
          <p:cNvPr id="90118" name="Content Placeholder 4"/>
          <p:cNvSpPr txBox="1">
            <a:spLocks/>
          </p:cNvSpPr>
          <p:nvPr/>
        </p:nvSpPr>
        <p:spPr bwMode="auto">
          <a:xfrm rot="-2700000">
            <a:off x="1331913" y="5602288"/>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1949-50</a:t>
            </a:r>
          </a:p>
        </p:txBody>
      </p:sp>
      <p:sp>
        <p:nvSpPr>
          <p:cNvPr id="90119" name="Content Placeholder 4"/>
          <p:cNvSpPr txBox="1">
            <a:spLocks/>
          </p:cNvSpPr>
          <p:nvPr/>
        </p:nvSpPr>
        <p:spPr bwMode="auto">
          <a:xfrm rot="-2700000">
            <a:off x="1803400" y="5602288"/>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1954-55</a:t>
            </a:r>
          </a:p>
        </p:txBody>
      </p:sp>
      <p:sp>
        <p:nvSpPr>
          <p:cNvPr id="90120" name="Content Placeholder 4"/>
          <p:cNvSpPr txBox="1">
            <a:spLocks/>
          </p:cNvSpPr>
          <p:nvPr/>
        </p:nvSpPr>
        <p:spPr bwMode="auto">
          <a:xfrm rot="-2700000">
            <a:off x="2279650" y="560705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1959-60</a:t>
            </a:r>
          </a:p>
        </p:txBody>
      </p:sp>
      <p:sp>
        <p:nvSpPr>
          <p:cNvPr id="90121" name="Content Placeholder 4"/>
          <p:cNvSpPr txBox="1">
            <a:spLocks/>
          </p:cNvSpPr>
          <p:nvPr/>
        </p:nvSpPr>
        <p:spPr bwMode="auto">
          <a:xfrm rot="-2700000">
            <a:off x="2786063" y="560705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1964-65</a:t>
            </a:r>
          </a:p>
        </p:txBody>
      </p:sp>
      <p:sp>
        <p:nvSpPr>
          <p:cNvPr id="90122" name="Content Placeholder 4"/>
          <p:cNvSpPr txBox="1">
            <a:spLocks/>
          </p:cNvSpPr>
          <p:nvPr/>
        </p:nvSpPr>
        <p:spPr bwMode="auto">
          <a:xfrm rot="-2700000">
            <a:off x="3732213" y="560705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1974-75</a:t>
            </a:r>
          </a:p>
        </p:txBody>
      </p:sp>
      <p:sp>
        <p:nvSpPr>
          <p:cNvPr id="90123" name="Content Placeholder 4"/>
          <p:cNvSpPr txBox="1">
            <a:spLocks/>
          </p:cNvSpPr>
          <p:nvPr/>
        </p:nvSpPr>
        <p:spPr bwMode="auto">
          <a:xfrm rot="-2700000">
            <a:off x="4324350" y="55975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1979-80</a:t>
            </a:r>
          </a:p>
        </p:txBody>
      </p:sp>
      <p:sp>
        <p:nvSpPr>
          <p:cNvPr id="90124" name="Content Placeholder 4"/>
          <p:cNvSpPr txBox="1">
            <a:spLocks/>
          </p:cNvSpPr>
          <p:nvPr/>
        </p:nvSpPr>
        <p:spPr bwMode="auto">
          <a:xfrm rot="-2700000">
            <a:off x="4745038" y="5602288"/>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1984-85</a:t>
            </a:r>
          </a:p>
        </p:txBody>
      </p:sp>
      <p:sp>
        <p:nvSpPr>
          <p:cNvPr id="90125" name="Content Placeholder 4"/>
          <p:cNvSpPr txBox="1">
            <a:spLocks/>
          </p:cNvSpPr>
          <p:nvPr/>
        </p:nvSpPr>
        <p:spPr bwMode="auto">
          <a:xfrm rot="-2700000">
            <a:off x="5187950" y="560387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1989-90</a:t>
            </a:r>
          </a:p>
        </p:txBody>
      </p:sp>
      <p:sp>
        <p:nvSpPr>
          <p:cNvPr id="90126" name="Content Placeholder 4"/>
          <p:cNvSpPr txBox="1">
            <a:spLocks/>
          </p:cNvSpPr>
          <p:nvPr/>
        </p:nvSpPr>
        <p:spPr bwMode="auto">
          <a:xfrm rot="-2700000">
            <a:off x="5668963" y="560705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1994-95</a:t>
            </a:r>
          </a:p>
        </p:txBody>
      </p:sp>
      <p:sp>
        <p:nvSpPr>
          <p:cNvPr id="90127" name="Content Placeholder 4"/>
          <p:cNvSpPr txBox="1">
            <a:spLocks/>
          </p:cNvSpPr>
          <p:nvPr/>
        </p:nvSpPr>
        <p:spPr bwMode="auto">
          <a:xfrm rot="-2700000">
            <a:off x="5976938" y="5624513"/>
            <a:ext cx="887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1999-2000</a:t>
            </a:r>
          </a:p>
        </p:txBody>
      </p:sp>
      <p:sp>
        <p:nvSpPr>
          <p:cNvPr id="90128" name="Content Placeholder 4"/>
          <p:cNvSpPr txBox="1">
            <a:spLocks/>
          </p:cNvSpPr>
          <p:nvPr/>
        </p:nvSpPr>
        <p:spPr bwMode="auto">
          <a:xfrm rot="-2700000">
            <a:off x="6510338" y="56102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2004-05</a:t>
            </a:r>
          </a:p>
        </p:txBody>
      </p:sp>
      <p:sp>
        <p:nvSpPr>
          <p:cNvPr id="90129" name="Content Placeholder 4"/>
          <p:cNvSpPr txBox="1">
            <a:spLocks/>
          </p:cNvSpPr>
          <p:nvPr/>
        </p:nvSpPr>
        <p:spPr bwMode="auto">
          <a:xfrm rot="-2700000">
            <a:off x="6870700" y="5605463"/>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2009-10</a:t>
            </a:r>
          </a:p>
        </p:txBody>
      </p:sp>
      <p:sp>
        <p:nvSpPr>
          <p:cNvPr id="90130" name="Content Placeholder 4"/>
          <p:cNvSpPr txBox="1">
            <a:spLocks/>
          </p:cNvSpPr>
          <p:nvPr/>
        </p:nvSpPr>
        <p:spPr bwMode="auto">
          <a:xfrm rot="-2700000">
            <a:off x="7289800" y="5595938"/>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2014-15</a:t>
            </a:r>
          </a:p>
        </p:txBody>
      </p:sp>
      <p:sp>
        <p:nvSpPr>
          <p:cNvPr id="90131" name="Content Placeholder 4"/>
          <p:cNvSpPr txBox="1">
            <a:spLocks/>
          </p:cNvSpPr>
          <p:nvPr/>
        </p:nvSpPr>
        <p:spPr bwMode="auto">
          <a:xfrm rot="-2700000">
            <a:off x="3228975" y="560387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1969-70</a:t>
            </a:r>
          </a:p>
        </p:txBody>
      </p:sp>
      <p:sp>
        <p:nvSpPr>
          <p:cNvPr id="90132" name="Content Placeholder 4"/>
          <p:cNvSpPr txBox="1">
            <a:spLocks/>
          </p:cNvSpPr>
          <p:nvPr/>
        </p:nvSpPr>
        <p:spPr bwMode="auto">
          <a:xfrm>
            <a:off x="7877175" y="1139825"/>
            <a:ext cx="7747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250</a:t>
            </a:r>
          </a:p>
        </p:txBody>
      </p:sp>
      <p:sp>
        <p:nvSpPr>
          <p:cNvPr id="90133" name="Content Placeholder 4"/>
          <p:cNvSpPr txBox="1">
            <a:spLocks/>
          </p:cNvSpPr>
          <p:nvPr/>
        </p:nvSpPr>
        <p:spPr bwMode="auto">
          <a:xfrm>
            <a:off x="7869238" y="2003425"/>
            <a:ext cx="77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200</a:t>
            </a:r>
          </a:p>
        </p:txBody>
      </p:sp>
      <p:sp>
        <p:nvSpPr>
          <p:cNvPr id="90134" name="Content Placeholder 4"/>
          <p:cNvSpPr txBox="1">
            <a:spLocks/>
          </p:cNvSpPr>
          <p:nvPr/>
        </p:nvSpPr>
        <p:spPr bwMode="auto">
          <a:xfrm>
            <a:off x="7877175" y="2887663"/>
            <a:ext cx="77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150</a:t>
            </a:r>
          </a:p>
        </p:txBody>
      </p:sp>
      <p:sp>
        <p:nvSpPr>
          <p:cNvPr id="90135" name="Content Placeholder 4"/>
          <p:cNvSpPr txBox="1">
            <a:spLocks/>
          </p:cNvSpPr>
          <p:nvPr/>
        </p:nvSpPr>
        <p:spPr bwMode="auto">
          <a:xfrm>
            <a:off x="7869238" y="3719513"/>
            <a:ext cx="77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100</a:t>
            </a:r>
          </a:p>
        </p:txBody>
      </p:sp>
      <p:sp>
        <p:nvSpPr>
          <p:cNvPr id="90136" name="Content Placeholder 4"/>
          <p:cNvSpPr txBox="1">
            <a:spLocks/>
          </p:cNvSpPr>
          <p:nvPr/>
        </p:nvSpPr>
        <p:spPr bwMode="auto">
          <a:xfrm>
            <a:off x="7869238" y="4516438"/>
            <a:ext cx="77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50</a:t>
            </a:r>
          </a:p>
        </p:txBody>
      </p:sp>
      <p:sp>
        <p:nvSpPr>
          <p:cNvPr id="90137" name="Content Placeholder 4"/>
          <p:cNvSpPr txBox="1">
            <a:spLocks/>
          </p:cNvSpPr>
          <p:nvPr/>
        </p:nvSpPr>
        <p:spPr bwMode="auto">
          <a:xfrm>
            <a:off x="7877175" y="5287963"/>
            <a:ext cx="77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defTabSz="45720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defTabSz="4572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defTabSz="4572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buFont typeface="Arial" panose="020B0604020202020204" pitchFamily="34" charset="0"/>
              <a:buNone/>
            </a:pPr>
            <a:r>
              <a:rPr lang="en-US" altLang="zh-TW" sz="1200" b="1">
                <a:latin typeface="Arial Narrow" panose="020B0606020202030204" pitchFamily="34" charset="0"/>
                <a:ea typeface="新細明體" panose="02020500000000000000" pitchFamily="18" charset="-120"/>
                <a:cs typeface="Arial Narrow" panose="020B0606020202030204" pitchFamily="34" charset="0"/>
              </a:rPr>
              <a:t>0</a:t>
            </a:r>
          </a:p>
        </p:txBody>
      </p:sp>
      <p:sp>
        <p:nvSpPr>
          <p:cNvPr id="32" name="Content Placeholder 4"/>
          <p:cNvSpPr txBox="1">
            <a:spLocks/>
          </p:cNvSpPr>
          <p:nvPr/>
        </p:nvSpPr>
        <p:spPr>
          <a:xfrm rot="16200000">
            <a:off x="7674769" y="1332707"/>
            <a:ext cx="1549400" cy="3095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1200" b="1" cap="all" baseline="30000" dirty="0">
                <a:latin typeface="Arial Narrow"/>
              </a:rPr>
              <a:t>millions of dollars</a:t>
            </a:r>
          </a:p>
        </p:txBody>
      </p:sp>
      <p:sp>
        <p:nvSpPr>
          <p:cNvPr id="90139" name="文字方塊 1"/>
          <p:cNvSpPr txBox="1">
            <a:spLocks noChangeArrowheads="1"/>
          </p:cNvSpPr>
          <p:nvPr/>
        </p:nvSpPr>
        <p:spPr bwMode="auto">
          <a:xfrm rot="-5400000">
            <a:off x="6924675" y="577850"/>
            <a:ext cx="3113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5DAA"/>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Font typeface="Arial" panose="020B0604020202020204" pitchFamily="34" charset="0"/>
              <a:buChar char="–"/>
              <a:defRPr sz="2800">
                <a:solidFill>
                  <a:srgbClr val="005DAA"/>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Font typeface="Arial" panose="020B0604020202020204" pitchFamily="34" charset="0"/>
              <a:buChar char="•"/>
              <a:defRPr sz="2400">
                <a:solidFill>
                  <a:srgbClr val="005DAA"/>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5DAA"/>
                </a:solidFill>
                <a:latin typeface="Georgia" panose="02040502050405020303" pitchFamily="18" charset="0"/>
                <a:ea typeface="Georgia" panose="02040502050405020303" pitchFamily="18" charset="0"/>
                <a:cs typeface="Georgia" panose="02040502050405020303" pitchFamily="18" charset="0"/>
              </a:defRPr>
            </a:lvl9pPr>
          </a:lstStyle>
          <a:p>
            <a:pPr>
              <a:spcBef>
                <a:spcPct val="0"/>
              </a:spcBef>
              <a:buFontTx/>
              <a:buNone/>
            </a:pPr>
            <a:r>
              <a:rPr lang="zh-TW" altLang="en-US" sz="1000">
                <a:solidFill>
                  <a:schemeClr val="accent1"/>
                </a:solidFill>
                <a:latin typeface="Times New Roman" panose="02020603050405020304" pitchFamily="18" charset="0"/>
                <a:ea typeface="新細明體" panose="02020500000000000000" pitchFamily="18" charset="-120"/>
              </a:rPr>
              <a:t>百萬美元</a:t>
            </a:r>
          </a:p>
        </p:txBody>
      </p:sp>
    </p:spTree>
    <p:extLst>
      <p:ext uri="{BB962C8B-B14F-4D97-AF65-F5344CB8AC3E}">
        <p14:creationId xmlns:p14="http://schemas.microsoft.com/office/powerpoint/2010/main" val="32186999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dirty="0"/>
              <a:t>歷年來捐贈扶輪基金會金額</a:t>
            </a:r>
            <a:endParaRPr lang="en-US" sz="4000" dirty="0"/>
          </a:p>
        </p:txBody>
      </p:sp>
      <p:pic>
        <p:nvPicPr>
          <p:cNvPr id="6" name="Content Placeholder 5"/>
          <p:cNvPicPr>
            <a:picLocks noGrp="1" noChangeAspect="1"/>
          </p:cNvPicPr>
          <p:nvPr>
            <p:ph idx="1"/>
          </p:nvPr>
        </p:nvPicPr>
        <p:blipFill>
          <a:blip r:embed="rId2"/>
          <a:stretch>
            <a:fillRect/>
          </a:stretch>
        </p:blipFill>
        <p:spPr>
          <a:xfrm>
            <a:off x="454971" y="1417638"/>
            <a:ext cx="8165123" cy="4800600"/>
          </a:xfrm>
          <a:prstGeom prst="rect">
            <a:avLst/>
          </a:prstGeom>
        </p:spPr>
      </p:pic>
    </p:spTree>
    <p:extLst>
      <p:ext uri="{BB962C8B-B14F-4D97-AF65-F5344CB8AC3E}">
        <p14:creationId xmlns:p14="http://schemas.microsoft.com/office/powerpoint/2010/main" val="22011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2015-16</a:t>
            </a:r>
            <a:r>
              <a:rPr lang="zh-TW" altLang="en-US" dirty="0"/>
              <a:t>前</a:t>
            </a:r>
            <a:r>
              <a:rPr lang="en-US" altLang="zh-TW" dirty="0"/>
              <a:t>10</a:t>
            </a:r>
            <a:r>
              <a:rPr lang="zh-TW" altLang="en-US" dirty="0"/>
              <a:t>名捐贈國家</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462808395"/>
              </p:ext>
            </p:extLst>
          </p:nvPr>
        </p:nvGraphicFramePr>
        <p:xfrm>
          <a:off x="1007604" y="1283744"/>
          <a:ext cx="7128792" cy="5072606"/>
        </p:xfrm>
        <a:graphic>
          <a:graphicData uri="http://schemas.openxmlformats.org/drawingml/2006/table">
            <a:tbl>
              <a:tblPr firstRow="1" bandRow="1">
                <a:tableStyleId>{5C22544A-7EE6-4342-B048-85BDC9FD1C3A}</a:tableStyleId>
              </a:tblPr>
              <a:tblGrid>
                <a:gridCol w="1194106">
                  <a:extLst>
                    <a:ext uri="{9D8B030D-6E8A-4147-A177-3AD203B41FA5}">
                      <a16:colId xmlns:a16="http://schemas.microsoft.com/office/drawing/2014/main" xmlns="" val="20000"/>
                    </a:ext>
                  </a:extLst>
                </a:gridCol>
                <a:gridCol w="2910350">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461146">
                <a:tc>
                  <a:txBody>
                    <a:bodyPr/>
                    <a:lstStyle/>
                    <a:p>
                      <a:pPr algn="ctr"/>
                      <a:r>
                        <a:rPr lang="zh-TW" altLang="en-US" sz="2400" dirty="0"/>
                        <a:t>排名</a:t>
                      </a:r>
                    </a:p>
                  </a:txBody>
                  <a:tcPr/>
                </a:tc>
                <a:tc>
                  <a:txBody>
                    <a:bodyPr/>
                    <a:lstStyle/>
                    <a:p>
                      <a:pPr algn="ctr"/>
                      <a:r>
                        <a:rPr lang="zh-TW" altLang="en-US" sz="2400" dirty="0"/>
                        <a:t>國家</a:t>
                      </a:r>
                    </a:p>
                  </a:txBody>
                  <a:tcPr/>
                </a:tc>
                <a:tc>
                  <a:txBody>
                    <a:bodyPr/>
                    <a:lstStyle/>
                    <a:p>
                      <a:pPr algn="ctr"/>
                      <a:r>
                        <a:rPr lang="zh-TW" altLang="en-US" sz="2400" dirty="0"/>
                        <a:t>總金額</a:t>
                      </a:r>
                      <a:r>
                        <a:rPr lang="en-US" altLang="zh-TW" sz="2400" dirty="0"/>
                        <a:t>US$1,000</a:t>
                      </a:r>
                      <a:endParaRPr lang="zh-TW" altLang="en-US" sz="2400" dirty="0"/>
                    </a:p>
                  </a:txBody>
                  <a:tcPr/>
                </a:tc>
                <a:extLst>
                  <a:ext uri="{0D108BD9-81ED-4DB2-BD59-A6C34878D82A}">
                    <a16:rowId xmlns:a16="http://schemas.microsoft.com/office/drawing/2014/main" xmlns="" val="10000"/>
                  </a:ext>
                </a:extLst>
              </a:tr>
              <a:tr h="461146">
                <a:tc>
                  <a:txBody>
                    <a:bodyPr/>
                    <a:lstStyle/>
                    <a:p>
                      <a:pPr algn="ctr"/>
                      <a:r>
                        <a:rPr lang="en-US" altLang="zh-TW" sz="2400" dirty="0"/>
                        <a:t>1</a:t>
                      </a:r>
                      <a:endParaRPr lang="zh-TW" altLang="en-US" sz="2400" dirty="0"/>
                    </a:p>
                  </a:txBody>
                  <a:tcPr/>
                </a:tc>
                <a:tc>
                  <a:txBody>
                    <a:bodyPr/>
                    <a:lstStyle/>
                    <a:p>
                      <a:pPr algn="ctr"/>
                      <a:r>
                        <a:rPr lang="zh-TW" altLang="en-US" sz="2400" dirty="0"/>
                        <a:t>美國</a:t>
                      </a:r>
                      <a:endParaRPr lang="en-US" altLang="zh-TW" sz="2400" dirty="0"/>
                    </a:p>
                  </a:txBody>
                  <a:tcPr/>
                </a:tc>
                <a:tc>
                  <a:txBody>
                    <a:bodyPr/>
                    <a:lstStyle/>
                    <a:p>
                      <a:pPr algn="r"/>
                      <a:r>
                        <a:rPr lang="en-US" altLang="zh-TW" sz="2400" dirty="0"/>
                        <a:t>$136,548</a:t>
                      </a:r>
                      <a:endParaRPr lang="zh-TW" altLang="en-US" sz="2400" dirty="0"/>
                    </a:p>
                  </a:txBody>
                  <a:tcPr/>
                </a:tc>
                <a:extLst>
                  <a:ext uri="{0D108BD9-81ED-4DB2-BD59-A6C34878D82A}">
                    <a16:rowId xmlns:a16="http://schemas.microsoft.com/office/drawing/2014/main" xmlns="" val="10001"/>
                  </a:ext>
                </a:extLst>
              </a:tr>
              <a:tr h="461146">
                <a:tc>
                  <a:txBody>
                    <a:bodyPr/>
                    <a:lstStyle/>
                    <a:p>
                      <a:pPr algn="ctr"/>
                      <a:r>
                        <a:rPr lang="en-US" altLang="zh-TW" sz="2400" dirty="0"/>
                        <a:t>2</a:t>
                      </a:r>
                      <a:endParaRPr lang="zh-TW" altLang="en-US" sz="2400" dirty="0"/>
                    </a:p>
                  </a:txBody>
                  <a:tcPr/>
                </a:tc>
                <a:tc>
                  <a:txBody>
                    <a:bodyPr/>
                    <a:lstStyle/>
                    <a:p>
                      <a:pPr algn="ctr"/>
                      <a:r>
                        <a:rPr lang="zh-TW" altLang="en-US" sz="2400" dirty="0"/>
                        <a:t>印度</a:t>
                      </a:r>
                    </a:p>
                  </a:txBody>
                  <a:tcPr/>
                </a:tc>
                <a:tc>
                  <a:txBody>
                    <a:bodyPr/>
                    <a:lstStyle/>
                    <a:p>
                      <a:pPr algn="r"/>
                      <a:r>
                        <a:rPr lang="en-US" altLang="zh-TW" sz="2400" dirty="0"/>
                        <a:t>$15,386</a:t>
                      </a:r>
                      <a:endParaRPr lang="zh-TW" altLang="en-US" sz="2400" dirty="0"/>
                    </a:p>
                  </a:txBody>
                  <a:tcPr/>
                </a:tc>
                <a:extLst>
                  <a:ext uri="{0D108BD9-81ED-4DB2-BD59-A6C34878D82A}">
                    <a16:rowId xmlns:a16="http://schemas.microsoft.com/office/drawing/2014/main" xmlns="" val="10002"/>
                  </a:ext>
                </a:extLst>
              </a:tr>
              <a:tr h="461146">
                <a:tc>
                  <a:txBody>
                    <a:bodyPr/>
                    <a:lstStyle/>
                    <a:p>
                      <a:pPr algn="ctr"/>
                      <a:r>
                        <a:rPr lang="en-US" altLang="zh-TW" sz="2400" dirty="0"/>
                        <a:t>3</a:t>
                      </a:r>
                      <a:endParaRPr lang="zh-TW" altLang="en-US" sz="2400" dirty="0"/>
                    </a:p>
                  </a:txBody>
                  <a:tcPr/>
                </a:tc>
                <a:tc>
                  <a:txBody>
                    <a:bodyPr/>
                    <a:lstStyle/>
                    <a:p>
                      <a:pPr algn="ctr"/>
                      <a:r>
                        <a:rPr lang="zh-TW" altLang="en-US" sz="2400" dirty="0"/>
                        <a:t>日本</a:t>
                      </a:r>
                    </a:p>
                  </a:txBody>
                  <a:tcPr/>
                </a:tc>
                <a:tc>
                  <a:txBody>
                    <a:bodyPr/>
                    <a:lstStyle/>
                    <a:p>
                      <a:pPr algn="r"/>
                      <a:r>
                        <a:rPr lang="en-US" altLang="zh-TW" sz="2400" dirty="0"/>
                        <a:t>$15,238</a:t>
                      </a:r>
                      <a:endParaRPr lang="zh-TW" altLang="en-US" sz="2400" dirty="0"/>
                    </a:p>
                  </a:txBody>
                  <a:tcPr/>
                </a:tc>
                <a:extLst>
                  <a:ext uri="{0D108BD9-81ED-4DB2-BD59-A6C34878D82A}">
                    <a16:rowId xmlns:a16="http://schemas.microsoft.com/office/drawing/2014/main" xmlns="" val="10003"/>
                  </a:ext>
                </a:extLst>
              </a:tr>
              <a:tr h="461146">
                <a:tc>
                  <a:txBody>
                    <a:bodyPr/>
                    <a:lstStyle/>
                    <a:p>
                      <a:pPr algn="ctr"/>
                      <a:r>
                        <a:rPr lang="en-US" altLang="zh-TW" sz="2400" dirty="0"/>
                        <a:t>4</a:t>
                      </a:r>
                      <a:endParaRPr lang="zh-TW" altLang="en-US" sz="2400" dirty="0"/>
                    </a:p>
                  </a:txBody>
                  <a:tcPr/>
                </a:tc>
                <a:tc>
                  <a:txBody>
                    <a:bodyPr/>
                    <a:lstStyle/>
                    <a:p>
                      <a:pPr algn="ctr"/>
                      <a:r>
                        <a:rPr lang="zh-TW" altLang="en-US" sz="2400" dirty="0"/>
                        <a:t>韓國</a:t>
                      </a:r>
                    </a:p>
                  </a:txBody>
                  <a:tcPr/>
                </a:tc>
                <a:tc>
                  <a:txBody>
                    <a:bodyPr/>
                    <a:lstStyle/>
                    <a:p>
                      <a:pPr algn="r"/>
                      <a:r>
                        <a:rPr lang="en-US" altLang="zh-TW" sz="2400" dirty="0"/>
                        <a:t>$14,028</a:t>
                      </a:r>
                      <a:endParaRPr lang="zh-TW" altLang="en-US" sz="2400" dirty="0"/>
                    </a:p>
                  </a:txBody>
                  <a:tcPr/>
                </a:tc>
                <a:extLst>
                  <a:ext uri="{0D108BD9-81ED-4DB2-BD59-A6C34878D82A}">
                    <a16:rowId xmlns:a16="http://schemas.microsoft.com/office/drawing/2014/main" xmlns="" val="10004"/>
                  </a:ext>
                </a:extLst>
              </a:tr>
              <a:tr h="461146">
                <a:tc>
                  <a:txBody>
                    <a:bodyPr/>
                    <a:lstStyle/>
                    <a:p>
                      <a:pPr algn="ctr"/>
                      <a:r>
                        <a:rPr lang="en-US" altLang="zh-TW" sz="2400" dirty="0"/>
                        <a:t>5</a:t>
                      </a:r>
                      <a:endParaRPr lang="zh-TW" altLang="en-US" sz="2400" dirty="0"/>
                    </a:p>
                  </a:txBody>
                  <a:tcPr>
                    <a:solidFill>
                      <a:srgbClr val="FFFF00"/>
                    </a:solidFill>
                  </a:tcPr>
                </a:tc>
                <a:tc>
                  <a:txBody>
                    <a:bodyPr/>
                    <a:lstStyle/>
                    <a:p>
                      <a:pPr algn="ctr"/>
                      <a:r>
                        <a:rPr lang="zh-TW" altLang="en-US" sz="2400" dirty="0"/>
                        <a:t>台灣</a:t>
                      </a:r>
                    </a:p>
                  </a:txBody>
                  <a:tcPr>
                    <a:solidFill>
                      <a:srgbClr val="FFFF00"/>
                    </a:solidFill>
                  </a:tcPr>
                </a:tc>
                <a:tc>
                  <a:txBody>
                    <a:bodyPr/>
                    <a:lstStyle/>
                    <a:p>
                      <a:pPr algn="r"/>
                      <a:r>
                        <a:rPr lang="en-US" altLang="zh-TW" sz="2400" dirty="0"/>
                        <a:t>$8,738</a:t>
                      </a:r>
                      <a:endParaRPr lang="zh-TW" altLang="en-US" sz="2400" dirty="0"/>
                    </a:p>
                  </a:txBody>
                  <a:tcPr>
                    <a:solidFill>
                      <a:srgbClr val="FFFF00"/>
                    </a:solidFill>
                  </a:tcPr>
                </a:tc>
                <a:extLst>
                  <a:ext uri="{0D108BD9-81ED-4DB2-BD59-A6C34878D82A}">
                    <a16:rowId xmlns:a16="http://schemas.microsoft.com/office/drawing/2014/main" xmlns="" val="10005"/>
                  </a:ext>
                </a:extLst>
              </a:tr>
              <a:tr h="461146">
                <a:tc>
                  <a:txBody>
                    <a:bodyPr/>
                    <a:lstStyle/>
                    <a:p>
                      <a:pPr algn="ctr"/>
                      <a:r>
                        <a:rPr lang="en-US" altLang="zh-TW" sz="2400" dirty="0"/>
                        <a:t>6</a:t>
                      </a:r>
                      <a:endParaRPr lang="zh-TW" altLang="en-US" sz="2400" dirty="0"/>
                    </a:p>
                  </a:txBody>
                  <a:tcPr/>
                </a:tc>
                <a:tc>
                  <a:txBody>
                    <a:bodyPr/>
                    <a:lstStyle/>
                    <a:p>
                      <a:pPr algn="ctr"/>
                      <a:r>
                        <a:rPr lang="zh-TW" altLang="en-US" sz="2400" dirty="0"/>
                        <a:t>加拿大</a:t>
                      </a:r>
                    </a:p>
                  </a:txBody>
                  <a:tcPr/>
                </a:tc>
                <a:tc>
                  <a:txBody>
                    <a:bodyPr/>
                    <a:lstStyle/>
                    <a:p>
                      <a:pPr algn="r"/>
                      <a:r>
                        <a:rPr lang="en-US" altLang="zh-TW" sz="2400" dirty="0"/>
                        <a:t>$7,557</a:t>
                      </a:r>
                      <a:endParaRPr lang="zh-TW" altLang="en-US" sz="2400" dirty="0"/>
                    </a:p>
                  </a:txBody>
                  <a:tcPr/>
                </a:tc>
                <a:extLst>
                  <a:ext uri="{0D108BD9-81ED-4DB2-BD59-A6C34878D82A}">
                    <a16:rowId xmlns:a16="http://schemas.microsoft.com/office/drawing/2014/main" xmlns="" val="10006"/>
                  </a:ext>
                </a:extLst>
              </a:tr>
              <a:tr h="461146">
                <a:tc>
                  <a:txBody>
                    <a:bodyPr/>
                    <a:lstStyle/>
                    <a:p>
                      <a:pPr algn="ctr"/>
                      <a:r>
                        <a:rPr lang="en-US" altLang="zh-TW" sz="2400" dirty="0"/>
                        <a:t>7</a:t>
                      </a:r>
                      <a:endParaRPr lang="zh-TW" altLang="en-US" sz="2400" dirty="0"/>
                    </a:p>
                  </a:txBody>
                  <a:tcPr/>
                </a:tc>
                <a:tc>
                  <a:txBody>
                    <a:bodyPr/>
                    <a:lstStyle/>
                    <a:p>
                      <a:pPr algn="ctr"/>
                      <a:r>
                        <a:rPr lang="zh-TW" altLang="en-US" sz="2400" dirty="0"/>
                        <a:t>德國</a:t>
                      </a:r>
                    </a:p>
                  </a:txBody>
                  <a:tcPr/>
                </a:tc>
                <a:tc>
                  <a:txBody>
                    <a:bodyPr/>
                    <a:lstStyle/>
                    <a:p>
                      <a:pPr algn="r"/>
                      <a:r>
                        <a:rPr lang="en-US" altLang="zh-TW" sz="2400" dirty="0"/>
                        <a:t>$5,887</a:t>
                      </a:r>
                      <a:endParaRPr lang="zh-TW" altLang="en-US" sz="2400" dirty="0"/>
                    </a:p>
                  </a:txBody>
                  <a:tcPr/>
                </a:tc>
                <a:extLst>
                  <a:ext uri="{0D108BD9-81ED-4DB2-BD59-A6C34878D82A}">
                    <a16:rowId xmlns:a16="http://schemas.microsoft.com/office/drawing/2014/main" xmlns="" val="10007"/>
                  </a:ext>
                </a:extLst>
              </a:tr>
              <a:tr h="461146">
                <a:tc>
                  <a:txBody>
                    <a:bodyPr/>
                    <a:lstStyle/>
                    <a:p>
                      <a:pPr algn="ctr"/>
                      <a:r>
                        <a:rPr lang="en-US" altLang="zh-TW" sz="2400" dirty="0"/>
                        <a:t>8</a:t>
                      </a:r>
                      <a:endParaRPr lang="zh-TW" altLang="en-US" sz="2400" dirty="0"/>
                    </a:p>
                  </a:txBody>
                  <a:tcPr/>
                </a:tc>
                <a:tc>
                  <a:txBody>
                    <a:bodyPr/>
                    <a:lstStyle/>
                    <a:p>
                      <a:pPr algn="ctr"/>
                      <a:r>
                        <a:rPr lang="zh-TW" altLang="en-US" sz="2400" dirty="0"/>
                        <a:t>澳洲</a:t>
                      </a:r>
                    </a:p>
                  </a:txBody>
                  <a:tcPr/>
                </a:tc>
                <a:tc>
                  <a:txBody>
                    <a:bodyPr/>
                    <a:lstStyle/>
                    <a:p>
                      <a:pPr algn="r"/>
                      <a:r>
                        <a:rPr lang="en-US" altLang="zh-TW" sz="2400" dirty="0"/>
                        <a:t>$5,409</a:t>
                      </a:r>
                      <a:endParaRPr lang="zh-TW" altLang="en-US" sz="2400" dirty="0"/>
                    </a:p>
                  </a:txBody>
                  <a:tcPr/>
                </a:tc>
                <a:extLst>
                  <a:ext uri="{0D108BD9-81ED-4DB2-BD59-A6C34878D82A}">
                    <a16:rowId xmlns:a16="http://schemas.microsoft.com/office/drawing/2014/main" xmlns="" val="10008"/>
                  </a:ext>
                </a:extLst>
              </a:tr>
              <a:tr h="461146">
                <a:tc>
                  <a:txBody>
                    <a:bodyPr/>
                    <a:lstStyle/>
                    <a:p>
                      <a:pPr algn="ctr"/>
                      <a:r>
                        <a:rPr lang="en-US" altLang="zh-TW" sz="2400" dirty="0"/>
                        <a:t>9</a:t>
                      </a:r>
                      <a:endParaRPr lang="zh-TW" altLang="en-US" sz="2400" dirty="0"/>
                    </a:p>
                  </a:txBody>
                  <a:tcPr/>
                </a:tc>
                <a:tc>
                  <a:txBody>
                    <a:bodyPr/>
                    <a:lstStyle/>
                    <a:p>
                      <a:pPr algn="ctr"/>
                      <a:r>
                        <a:rPr lang="zh-TW" altLang="en-US" sz="2400" dirty="0"/>
                        <a:t>英國</a:t>
                      </a:r>
                    </a:p>
                  </a:txBody>
                  <a:tcPr/>
                </a:tc>
                <a:tc>
                  <a:txBody>
                    <a:bodyPr/>
                    <a:lstStyle/>
                    <a:p>
                      <a:pPr algn="r"/>
                      <a:r>
                        <a:rPr lang="en-US" altLang="zh-TW" sz="2400" dirty="0"/>
                        <a:t>$4,647</a:t>
                      </a:r>
                      <a:endParaRPr lang="zh-TW" altLang="en-US" sz="2400" dirty="0"/>
                    </a:p>
                  </a:txBody>
                  <a:tcPr/>
                </a:tc>
                <a:extLst>
                  <a:ext uri="{0D108BD9-81ED-4DB2-BD59-A6C34878D82A}">
                    <a16:rowId xmlns:a16="http://schemas.microsoft.com/office/drawing/2014/main" xmlns="" val="10009"/>
                  </a:ext>
                </a:extLst>
              </a:tr>
              <a:tr h="461146">
                <a:tc>
                  <a:txBody>
                    <a:bodyPr/>
                    <a:lstStyle/>
                    <a:p>
                      <a:pPr algn="ctr"/>
                      <a:r>
                        <a:rPr lang="en-US" altLang="zh-TW" sz="2400" dirty="0"/>
                        <a:t>10</a:t>
                      </a:r>
                      <a:endParaRPr lang="zh-TW" altLang="en-US" sz="2400" dirty="0"/>
                    </a:p>
                  </a:txBody>
                  <a:tcPr/>
                </a:tc>
                <a:tc>
                  <a:txBody>
                    <a:bodyPr/>
                    <a:lstStyle/>
                    <a:p>
                      <a:pPr algn="ctr"/>
                      <a:r>
                        <a:rPr lang="zh-TW" altLang="en-US" sz="2400" dirty="0"/>
                        <a:t>義大利</a:t>
                      </a:r>
                    </a:p>
                  </a:txBody>
                  <a:tcPr/>
                </a:tc>
                <a:tc>
                  <a:txBody>
                    <a:bodyPr/>
                    <a:lstStyle/>
                    <a:p>
                      <a:pPr algn="r"/>
                      <a:r>
                        <a:rPr lang="en-US" altLang="zh-TW" sz="2400" dirty="0"/>
                        <a:t>$4,179</a:t>
                      </a:r>
                      <a:endParaRPr lang="zh-TW" altLang="en-US" sz="2400" dirty="0"/>
                    </a:p>
                  </a:txBody>
                  <a:tcPr/>
                </a:tc>
                <a:extLst>
                  <a:ext uri="{0D108BD9-81ED-4DB2-BD59-A6C34878D82A}">
                    <a16:rowId xmlns:a16="http://schemas.microsoft.com/office/drawing/2014/main" xmlns="" val="10010"/>
                  </a:ext>
                </a:extLst>
              </a:tr>
            </a:tbl>
          </a:graphicData>
        </a:graphic>
      </p:graphicFrame>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8</a:t>
            </a:fld>
            <a:endParaRPr lang="zh-TW" altLang="en-US"/>
          </a:p>
        </p:txBody>
      </p:sp>
    </p:spTree>
    <p:extLst>
      <p:ext uri="{BB962C8B-B14F-4D97-AF65-F5344CB8AC3E}">
        <p14:creationId xmlns:p14="http://schemas.microsoft.com/office/powerpoint/2010/main" val="220661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dirty="0"/>
              <a:t>2015-16</a:t>
            </a:r>
            <a:br>
              <a:rPr lang="en-US" altLang="zh-TW" sz="4000" dirty="0"/>
            </a:br>
            <a:r>
              <a:rPr lang="zh-TW" altLang="en-US" sz="4000" dirty="0"/>
              <a:t>平均每位扶輪社員捐贈年度基金</a:t>
            </a:r>
            <a:r>
              <a:rPr lang="zh-TW" altLang="en-US" dirty="0"/>
              <a:t>金額</a:t>
            </a:r>
          </a:p>
        </p:txBody>
      </p:sp>
      <p:sp>
        <p:nvSpPr>
          <p:cNvPr id="4" name="頁尾版面配置區 3"/>
          <p:cNvSpPr>
            <a:spLocks noGrp="1"/>
          </p:cNvSpPr>
          <p:nvPr>
            <p:ph type="ftr" sz="quarter" idx="11"/>
          </p:nvPr>
        </p:nvSpPr>
        <p:spPr/>
        <p:txBody>
          <a:bodyPr/>
          <a:lstStyle/>
          <a:p>
            <a:r>
              <a:rPr lang="en-US" altLang="zh-TW" dirty="0"/>
              <a:t>2018 AG</a:t>
            </a:r>
            <a:r>
              <a:rPr lang="zh-TW" altLang="en-US" dirty="0"/>
              <a:t> </a:t>
            </a:r>
            <a:r>
              <a:rPr lang="en-US" altLang="zh-TW" dirty="0"/>
              <a:t>&amp;</a:t>
            </a:r>
            <a:r>
              <a:rPr lang="zh-TW" altLang="en-US" dirty="0"/>
              <a:t> </a:t>
            </a:r>
            <a:r>
              <a:rPr lang="en-US" altLang="zh-TW" dirty="0"/>
              <a:t>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9</a:t>
            </a:fld>
            <a:endParaRPr lang="zh-TW" altLang="en-US"/>
          </a:p>
        </p:txBody>
      </p:sp>
      <p:sp>
        <p:nvSpPr>
          <p:cNvPr id="6" name="內容版面配置區 5"/>
          <p:cNvSpPr>
            <a:spLocks noGrp="1"/>
          </p:cNvSpPr>
          <p:nvPr>
            <p:ph idx="1"/>
          </p:nvPr>
        </p:nvSpPr>
        <p:spPr/>
        <p:txBody>
          <a:bodyPr/>
          <a:lstStyle/>
          <a:p>
            <a:endParaRPr lang="zh-TW" altLang="en-US"/>
          </a:p>
        </p:txBody>
      </p:sp>
      <p:graphicFrame>
        <p:nvGraphicFramePr>
          <p:cNvPr id="8" name="圖表 7">
            <a:extLst>
              <a:ext uri="{FF2B5EF4-FFF2-40B4-BE49-F238E27FC236}">
                <a16:creationId xmlns:a16="http://schemas.microsoft.com/office/drawing/2014/main" xmlns="" id="{E8989985-49C2-425B-A1AD-55A5881445A8}"/>
              </a:ext>
            </a:extLst>
          </p:cNvPr>
          <p:cNvGraphicFramePr>
            <a:graphicFrameLocks/>
          </p:cNvGraphicFramePr>
          <p:nvPr>
            <p:extLst>
              <p:ext uri="{D42A27DB-BD31-4B8C-83A1-F6EECF244321}">
                <p14:modId xmlns:p14="http://schemas.microsoft.com/office/powerpoint/2010/main" val="4265874382"/>
              </p:ext>
            </p:extLst>
          </p:nvPr>
        </p:nvGraphicFramePr>
        <p:xfrm>
          <a:off x="457200" y="1417637"/>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826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3822</TotalTime>
  <Words>1503</Words>
  <Application>Microsoft Office PowerPoint</Application>
  <PresentationFormat>如螢幕大小 (4:3)</PresentationFormat>
  <Paragraphs>330</Paragraphs>
  <Slides>40</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40</vt:i4>
      </vt:variant>
    </vt:vector>
  </HeadingPairs>
  <TitlesOfParts>
    <vt:vector size="50" baseType="lpstr">
      <vt:lpstr>ＭＳ Ｐゴシック</vt:lpstr>
      <vt:lpstr>ヒラギノ角ゴ Pro W3</vt:lpstr>
      <vt:lpstr>微軟正黑體</vt:lpstr>
      <vt:lpstr>新細明體</vt:lpstr>
      <vt:lpstr>Arial</vt:lpstr>
      <vt:lpstr>Arial Narrow</vt:lpstr>
      <vt:lpstr>Calibri</vt:lpstr>
      <vt:lpstr>Georgia</vt:lpstr>
      <vt:lpstr>Times New Roman</vt:lpstr>
      <vt:lpstr>Office 佈景主題</vt:lpstr>
      <vt:lpstr>扶輪基金會 </vt:lpstr>
      <vt:lpstr>林伯龍 Doctor簡介</vt:lpstr>
      <vt:lpstr>國際扶輪</vt:lpstr>
      <vt:lpstr>優質的扶輪基金會</vt:lpstr>
      <vt:lpstr>2016-17捐獻明細</vt:lpstr>
      <vt:lpstr>捐獻歷史</vt:lpstr>
      <vt:lpstr>歷年來捐贈扶輪基金會金額</vt:lpstr>
      <vt:lpstr>2015-16前10名捐贈國家</vt:lpstr>
      <vt:lpstr>2015-16 平均每位扶輪社員捐贈年度基金金額</vt:lpstr>
      <vt:lpstr>表彰</vt:lpstr>
      <vt:lpstr>阿奇柯蘭夫會會員等級分類</vt:lpstr>
      <vt:lpstr>阿奇柯蘭夫會會員前十大國家</vt:lpstr>
      <vt:lpstr>扶輪基金會</vt:lpstr>
      <vt:lpstr>扶輪基金會使用範圍</vt:lpstr>
      <vt:lpstr>申請獎助金基本條件</vt:lpstr>
      <vt:lpstr>地區獎助金</vt:lpstr>
      <vt:lpstr>全球獎助金</vt:lpstr>
      <vt:lpstr>六大焦點領域</vt:lpstr>
      <vt:lpstr>獎學金</vt:lpstr>
      <vt:lpstr>職業訓練團隊</vt:lpstr>
      <vt:lpstr>申請全球獎助金</vt:lpstr>
      <vt:lpstr>根除小兒痲痺</vt:lpstr>
      <vt:lpstr>PowerPoint 簡報</vt:lpstr>
      <vt:lpstr>扶輪和平獎學金</vt:lpstr>
      <vt:lpstr>捐獻</vt:lpstr>
      <vt:lpstr>支持扶輪基金會</vt:lpstr>
      <vt:lpstr>PowerPoint 簡報</vt:lpstr>
      <vt:lpstr>表彰-個人</vt:lpstr>
      <vt:lpstr>PowerPoint 簡報</vt:lpstr>
      <vt:lpstr>保羅哈理斯會是什麼?</vt:lpstr>
      <vt:lpstr>鼓勵在財務方面支持基金會</vt:lpstr>
      <vt:lpstr>表彰-扶輪社</vt:lpstr>
      <vt:lpstr>扶輪社旗幟表彰</vt:lpstr>
      <vt:lpstr>DTTS District Trainer Training Seminar District Team Training Seminar</vt:lpstr>
      <vt:lpstr>PowerPoint 簡報</vt:lpstr>
      <vt:lpstr>PowerPoint 簡報</vt:lpstr>
      <vt:lpstr>PowerPoint 簡報</vt:lpstr>
      <vt:lpstr>District Team Training Seminar</vt:lpstr>
      <vt:lpstr>District Team Training Seminar</vt:lpstr>
      <vt:lpstr>謝 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2011-2012年度地區工作計劃報告</dc:title>
  <dc:creator>Po-Yen Horng</dc:creator>
  <cp:lastModifiedBy>BV5AF</cp:lastModifiedBy>
  <cp:revision>429</cp:revision>
  <dcterms:created xsi:type="dcterms:W3CDTF">2011-02-18T12:51:59Z</dcterms:created>
  <dcterms:modified xsi:type="dcterms:W3CDTF">2018-02-21T18:05:56Z</dcterms:modified>
</cp:coreProperties>
</file>